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7" r:id="rId3"/>
    <p:sldId id="296" r:id="rId4"/>
    <p:sldId id="331" r:id="rId5"/>
    <p:sldId id="258" r:id="rId6"/>
    <p:sldId id="265" r:id="rId7"/>
    <p:sldId id="294" r:id="rId8"/>
    <p:sldId id="299" r:id="rId9"/>
    <p:sldId id="266" r:id="rId10"/>
    <p:sldId id="270" r:id="rId11"/>
    <p:sldId id="300" r:id="rId12"/>
    <p:sldId id="289" r:id="rId13"/>
    <p:sldId id="290" r:id="rId14"/>
    <p:sldId id="291" r:id="rId15"/>
    <p:sldId id="292" r:id="rId16"/>
    <p:sldId id="298" r:id="rId17"/>
    <p:sldId id="274" r:id="rId18"/>
    <p:sldId id="268" r:id="rId19"/>
    <p:sldId id="295" r:id="rId20"/>
    <p:sldId id="273" r:id="rId21"/>
    <p:sldId id="329" r:id="rId22"/>
    <p:sldId id="259" r:id="rId23"/>
    <p:sldId id="33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e feiyang" initials="xf" lastIdx="2" clrIdx="0">
    <p:extLst>
      <p:ext uri="{19B8F6BF-5375-455C-9EA6-DF929625EA0E}">
        <p15:presenceInfo xmlns:p15="http://schemas.microsoft.com/office/powerpoint/2012/main" userId="cef59a274dbb42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55"/>
    <a:srgbClr val="524F6A"/>
    <a:srgbClr val="A5779E"/>
    <a:srgbClr val="48B49C"/>
    <a:srgbClr val="FFC353"/>
    <a:srgbClr val="1B6AA2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68" d="100"/>
          <a:sy n="68" d="100"/>
        </p:scale>
        <p:origin x="4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00" dirty="0"/>
              <a:t>以新浪微博为检索平台的关于教程的供需调查结果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带有“教程”关键字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饭制</c:v>
                </c:pt>
                <c:pt idx="1">
                  <c:v>修图、制图</c:v>
                </c:pt>
                <c:pt idx="2">
                  <c:v>舞蹈</c:v>
                </c:pt>
                <c:pt idx="3">
                  <c:v>小语种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853</c:v>
                </c:pt>
                <c:pt idx="1">
                  <c:v>959</c:v>
                </c:pt>
                <c:pt idx="2">
                  <c:v>407</c:v>
                </c:pt>
                <c:pt idx="3">
                  <c:v>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1-4CF6-871D-F66588B51E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没带“教程”关键字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饭制</c:v>
                </c:pt>
                <c:pt idx="1">
                  <c:v>修图、制图</c:v>
                </c:pt>
                <c:pt idx="2">
                  <c:v>舞蹈</c:v>
                </c:pt>
                <c:pt idx="3">
                  <c:v>小语种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25546794</c:v>
                </c:pt>
                <c:pt idx="1">
                  <c:v>41868555</c:v>
                </c:pt>
                <c:pt idx="2">
                  <c:v>350579475</c:v>
                </c:pt>
                <c:pt idx="3">
                  <c:v>21516758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F1-4CF6-871D-F66588B51E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1162936"/>
        <c:axId val="611156048"/>
      </c:barChart>
      <c:catAx>
        <c:axId val="611162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56048"/>
        <c:crosses val="autoZero"/>
        <c:auto val="1"/>
        <c:lblAlgn val="ctr"/>
        <c:lblOffset val="100"/>
        <c:noMultiLvlLbl val="0"/>
      </c:catAx>
      <c:valAx>
        <c:axId val="61115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629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8216B1-C51C-48AA-B8E2-7247FBB4169D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</dgm:pt>
    <dgm:pt modelId="{62358D07-0DCE-4818-A340-58B30BBA9EA9}">
      <dgm:prSet phldrT="[文本]" custT="1"/>
      <dgm:spPr/>
      <dgm:t>
        <a:bodyPr/>
        <a:lstStyle/>
        <a:p>
          <a:r>
            <a:rPr lang="zh-CN" altLang="en-US" sz="1800" b="1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幼儿园</a:t>
          </a:r>
        </a:p>
      </dgm:t>
    </dgm:pt>
    <dgm:pt modelId="{013CB529-3199-44E4-88B4-517FF3739341}" type="parTrans" cxnId="{FD937402-45DD-4FE0-9075-8B1380CD4D2E}">
      <dgm:prSet/>
      <dgm:spPr/>
      <dgm:t>
        <a:bodyPr/>
        <a:lstStyle/>
        <a:p>
          <a:endParaRPr lang="zh-CN" altLang="en-US"/>
        </a:p>
      </dgm:t>
    </dgm:pt>
    <dgm:pt modelId="{5A663805-F5A7-4B6E-A583-F63F5BE931E9}" type="sibTrans" cxnId="{FD937402-45DD-4FE0-9075-8B1380CD4D2E}">
      <dgm:prSet/>
      <dgm:spPr/>
      <dgm:t>
        <a:bodyPr/>
        <a:lstStyle/>
        <a:p>
          <a:endParaRPr lang="zh-CN" altLang="en-US"/>
        </a:p>
      </dgm:t>
    </dgm:pt>
    <dgm:pt modelId="{E59022C9-330C-4AD0-9CB4-772F489ECAC9}">
      <dgm:prSet phldrT="[文本]" custT="1"/>
      <dgm:spPr/>
      <dgm:t>
        <a:bodyPr/>
        <a:lstStyle/>
        <a:p>
          <a:r>
            <a:rPr lang="zh-CN" altLang="en-US" sz="1800" b="1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初中</a:t>
          </a:r>
        </a:p>
      </dgm:t>
    </dgm:pt>
    <dgm:pt modelId="{7053E6E0-1B36-4FF3-A65C-2981B441E360}" type="parTrans" cxnId="{C8D6488B-0DE8-4300-8079-6E299C5ED090}">
      <dgm:prSet/>
      <dgm:spPr/>
      <dgm:t>
        <a:bodyPr/>
        <a:lstStyle/>
        <a:p>
          <a:endParaRPr lang="zh-CN" altLang="en-US"/>
        </a:p>
      </dgm:t>
    </dgm:pt>
    <dgm:pt modelId="{21F82B4E-411E-4473-A200-0A4CAE000BAC}" type="sibTrans" cxnId="{C8D6488B-0DE8-4300-8079-6E299C5ED090}">
      <dgm:prSet/>
      <dgm:spPr/>
      <dgm:t>
        <a:bodyPr/>
        <a:lstStyle/>
        <a:p>
          <a:endParaRPr lang="zh-CN" altLang="en-US"/>
        </a:p>
      </dgm:t>
    </dgm:pt>
    <dgm:pt modelId="{960E3765-61A4-40D9-AAB7-C2E3CC49728C}">
      <dgm:prSet phldrT="[文本]" custT="1"/>
      <dgm:spPr/>
      <dgm:t>
        <a:bodyPr/>
        <a:lstStyle/>
        <a:p>
          <a:r>
            <a:rPr lang="zh-CN" altLang="en-US" sz="1800" b="1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高中</a:t>
          </a:r>
        </a:p>
      </dgm:t>
    </dgm:pt>
    <dgm:pt modelId="{8F61C6E3-7927-48EC-89F2-14DD71ED4131}" type="parTrans" cxnId="{9259997F-7FA2-4FB6-AF73-EF369FBE2E66}">
      <dgm:prSet/>
      <dgm:spPr/>
      <dgm:t>
        <a:bodyPr/>
        <a:lstStyle/>
        <a:p>
          <a:endParaRPr lang="zh-CN" altLang="en-US"/>
        </a:p>
      </dgm:t>
    </dgm:pt>
    <dgm:pt modelId="{3903D280-8448-4040-BE96-6AF0E546F01B}" type="sibTrans" cxnId="{9259997F-7FA2-4FB6-AF73-EF369FBE2E66}">
      <dgm:prSet/>
      <dgm:spPr/>
      <dgm:t>
        <a:bodyPr/>
        <a:lstStyle/>
        <a:p>
          <a:endParaRPr lang="zh-CN" altLang="en-US"/>
        </a:p>
      </dgm:t>
    </dgm:pt>
    <dgm:pt modelId="{D539C210-EB0B-4A9A-ABBE-34A3F1B3F366}">
      <dgm:prSet phldrT="[文本]" custT="1"/>
      <dgm:spPr/>
      <dgm:t>
        <a:bodyPr/>
        <a:lstStyle/>
        <a:p>
          <a:r>
            <a:rPr lang="zh-CN" altLang="en-US" sz="1800" b="1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大学</a:t>
          </a:r>
        </a:p>
      </dgm:t>
    </dgm:pt>
    <dgm:pt modelId="{83152B80-5A57-4B2C-A868-A37D0B395DAE}" type="parTrans" cxnId="{88B55941-488F-4C21-9BB5-3D71028A2D2F}">
      <dgm:prSet/>
      <dgm:spPr/>
      <dgm:t>
        <a:bodyPr/>
        <a:lstStyle/>
        <a:p>
          <a:endParaRPr lang="zh-CN" altLang="en-US"/>
        </a:p>
      </dgm:t>
    </dgm:pt>
    <dgm:pt modelId="{B478836F-AC5E-4FDB-A3D4-798B88F9901F}" type="sibTrans" cxnId="{88B55941-488F-4C21-9BB5-3D71028A2D2F}">
      <dgm:prSet/>
      <dgm:spPr/>
      <dgm:t>
        <a:bodyPr/>
        <a:lstStyle/>
        <a:p>
          <a:endParaRPr lang="zh-CN" altLang="en-US"/>
        </a:p>
      </dgm:t>
    </dgm:pt>
    <dgm:pt modelId="{322A8946-662C-4C9E-9C70-EC7CE9D566A4}">
      <dgm:prSet phldrT="[文本]" custT="1"/>
      <dgm:spPr/>
      <dgm:t>
        <a:bodyPr/>
        <a:lstStyle/>
        <a:p>
          <a:r>
            <a:rPr lang="zh-CN" altLang="en-US" sz="1800" b="1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博士</a:t>
          </a:r>
        </a:p>
      </dgm:t>
    </dgm:pt>
    <dgm:pt modelId="{413B323D-25D2-4C6F-9E3F-E012829D14D2}" type="parTrans" cxnId="{E9AD65D4-F2E7-4A37-ABD5-83ABDE342CDD}">
      <dgm:prSet/>
      <dgm:spPr/>
      <dgm:t>
        <a:bodyPr/>
        <a:lstStyle/>
        <a:p>
          <a:endParaRPr lang="zh-CN" altLang="en-US"/>
        </a:p>
      </dgm:t>
    </dgm:pt>
    <dgm:pt modelId="{0A402BE0-1D33-4B96-9C01-069592A3A69A}" type="sibTrans" cxnId="{E9AD65D4-F2E7-4A37-ABD5-83ABDE342CDD}">
      <dgm:prSet/>
      <dgm:spPr/>
      <dgm:t>
        <a:bodyPr/>
        <a:lstStyle/>
        <a:p>
          <a:endParaRPr lang="zh-CN" altLang="en-US"/>
        </a:p>
      </dgm:t>
    </dgm:pt>
    <dgm:pt modelId="{4D820E33-0E80-4E0C-89B6-3A54BA5D9AAF}">
      <dgm:prSet phldrT="[文本]" custT="1"/>
      <dgm:spPr/>
      <dgm:t>
        <a:bodyPr/>
        <a:lstStyle/>
        <a:p>
          <a:r>
            <a:rPr lang="zh-CN" altLang="en-US" sz="1800" b="1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研究生</a:t>
          </a:r>
        </a:p>
      </dgm:t>
    </dgm:pt>
    <dgm:pt modelId="{558E1D08-17CF-47C6-A786-67D846E0B37E}" type="parTrans" cxnId="{75978738-34BD-4CED-827F-73198D62DD5F}">
      <dgm:prSet/>
      <dgm:spPr/>
      <dgm:t>
        <a:bodyPr/>
        <a:lstStyle/>
        <a:p>
          <a:endParaRPr lang="zh-CN" altLang="en-US"/>
        </a:p>
      </dgm:t>
    </dgm:pt>
    <dgm:pt modelId="{B1EB5AD8-BECD-45FF-AA63-434F0D5C3F45}" type="sibTrans" cxnId="{75978738-34BD-4CED-827F-73198D62DD5F}">
      <dgm:prSet/>
      <dgm:spPr/>
      <dgm:t>
        <a:bodyPr/>
        <a:lstStyle/>
        <a:p>
          <a:endParaRPr lang="zh-CN" altLang="en-US"/>
        </a:p>
      </dgm:t>
    </dgm:pt>
    <dgm:pt modelId="{EBF54AA6-CB30-4116-862D-3AD9AFD495D5}" type="pres">
      <dgm:prSet presAssocID="{E48216B1-C51C-48AA-B8E2-7247FBB4169D}" presName="Name0" presStyleCnt="0">
        <dgm:presLayoutVars>
          <dgm:chMax val="7"/>
          <dgm:chPref val="7"/>
          <dgm:dir/>
        </dgm:presLayoutVars>
      </dgm:prSet>
      <dgm:spPr/>
    </dgm:pt>
    <dgm:pt modelId="{C97CA772-FF8D-441C-BF81-162AD92C7094}" type="pres">
      <dgm:prSet presAssocID="{E48216B1-C51C-48AA-B8E2-7247FBB4169D}" presName="dot1" presStyleLbl="alignNode1" presStyleIdx="0" presStyleCnt="17"/>
      <dgm:spPr/>
    </dgm:pt>
    <dgm:pt modelId="{B1FC3BC5-4E48-4DFA-99CC-EF58F076BB6C}" type="pres">
      <dgm:prSet presAssocID="{E48216B1-C51C-48AA-B8E2-7247FBB4169D}" presName="dot2" presStyleLbl="alignNode1" presStyleIdx="1" presStyleCnt="17"/>
      <dgm:spPr/>
    </dgm:pt>
    <dgm:pt modelId="{85A16071-B024-48BA-97DA-F7373FB46850}" type="pres">
      <dgm:prSet presAssocID="{E48216B1-C51C-48AA-B8E2-7247FBB4169D}" presName="dot3" presStyleLbl="alignNode1" presStyleIdx="2" presStyleCnt="17"/>
      <dgm:spPr/>
    </dgm:pt>
    <dgm:pt modelId="{2812515A-63B3-45DC-B80A-2A86D9A33477}" type="pres">
      <dgm:prSet presAssocID="{E48216B1-C51C-48AA-B8E2-7247FBB4169D}" presName="dot4" presStyleLbl="alignNode1" presStyleIdx="3" presStyleCnt="17"/>
      <dgm:spPr/>
    </dgm:pt>
    <dgm:pt modelId="{B15AB8A0-5579-4A7E-845D-1EC1CEDCDF3D}" type="pres">
      <dgm:prSet presAssocID="{E48216B1-C51C-48AA-B8E2-7247FBB4169D}" presName="dot5" presStyleLbl="alignNode1" presStyleIdx="4" presStyleCnt="17"/>
      <dgm:spPr/>
    </dgm:pt>
    <dgm:pt modelId="{9B2BD83A-A90E-4602-8F31-1734C06A3FDF}" type="pres">
      <dgm:prSet presAssocID="{E48216B1-C51C-48AA-B8E2-7247FBB4169D}" presName="dot6" presStyleLbl="alignNode1" presStyleIdx="5" presStyleCnt="17"/>
      <dgm:spPr/>
    </dgm:pt>
    <dgm:pt modelId="{8887062A-2361-4177-BA85-148B986E4FBF}" type="pres">
      <dgm:prSet presAssocID="{E48216B1-C51C-48AA-B8E2-7247FBB4169D}" presName="dot7" presStyleLbl="alignNode1" presStyleIdx="6" presStyleCnt="17"/>
      <dgm:spPr/>
    </dgm:pt>
    <dgm:pt modelId="{E40DA04A-FF7E-4707-8403-8374B388D63A}" type="pres">
      <dgm:prSet presAssocID="{E48216B1-C51C-48AA-B8E2-7247FBB4169D}" presName="dot8" presStyleLbl="alignNode1" presStyleIdx="7" presStyleCnt="17"/>
      <dgm:spPr/>
    </dgm:pt>
    <dgm:pt modelId="{54B0ADCB-16E1-442A-A72B-E1DDB018E64F}" type="pres">
      <dgm:prSet presAssocID="{E48216B1-C51C-48AA-B8E2-7247FBB4169D}" presName="dot9" presStyleLbl="alignNode1" presStyleIdx="8" presStyleCnt="17"/>
      <dgm:spPr/>
    </dgm:pt>
    <dgm:pt modelId="{BD25FAE8-5AD4-469A-93B2-E0B3599110D3}" type="pres">
      <dgm:prSet presAssocID="{E48216B1-C51C-48AA-B8E2-7247FBB4169D}" presName="dot10" presStyleLbl="alignNode1" presStyleIdx="9" presStyleCnt="17"/>
      <dgm:spPr/>
    </dgm:pt>
    <dgm:pt modelId="{46062CF3-6362-4E19-800A-2F98B7DFAAC3}" type="pres">
      <dgm:prSet presAssocID="{E48216B1-C51C-48AA-B8E2-7247FBB4169D}" presName="dotArrow1" presStyleLbl="alignNode1" presStyleIdx="10" presStyleCnt="17"/>
      <dgm:spPr/>
    </dgm:pt>
    <dgm:pt modelId="{B107C958-1FD7-49CF-82F1-D76A524022D2}" type="pres">
      <dgm:prSet presAssocID="{E48216B1-C51C-48AA-B8E2-7247FBB4169D}" presName="dotArrow2" presStyleLbl="alignNode1" presStyleIdx="11" presStyleCnt="17"/>
      <dgm:spPr/>
    </dgm:pt>
    <dgm:pt modelId="{B5BEE50E-D621-44FA-A76A-D821A5102C22}" type="pres">
      <dgm:prSet presAssocID="{E48216B1-C51C-48AA-B8E2-7247FBB4169D}" presName="dotArrow3" presStyleLbl="alignNode1" presStyleIdx="12" presStyleCnt="17"/>
      <dgm:spPr/>
    </dgm:pt>
    <dgm:pt modelId="{CB7EFAD9-8E5C-46A2-BD2D-7B61078251DE}" type="pres">
      <dgm:prSet presAssocID="{E48216B1-C51C-48AA-B8E2-7247FBB4169D}" presName="dotArrow4" presStyleLbl="alignNode1" presStyleIdx="13" presStyleCnt="17"/>
      <dgm:spPr/>
    </dgm:pt>
    <dgm:pt modelId="{0F055136-0931-491D-9575-51823B3F3418}" type="pres">
      <dgm:prSet presAssocID="{E48216B1-C51C-48AA-B8E2-7247FBB4169D}" presName="dotArrow5" presStyleLbl="alignNode1" presStyleIdx="14" presStyleCnt="17"/>
      <dgm:spPr/>
    </dgm:pt>
    <dgm:pt modelId="{9D3AC2D0-E8F4-4EC2-8C2B-D7C121BFEC10}" type="pres">
      <dgm:prSet presAssocID="{E48216B1-C51C-48AA-B8E2-7247FBB4169D}" presName="dotArrow6" presStyleLbl="alignNode1" presStyleIdx="15" presStyleCnt="17"/>
      <dgm:spPr/>
    </dgm:pt>
    <dgm:pt modelId="{314D4210-475A-414A-9CCA-CFEBB16C6868}" type="pres">
      <dgm:prSet presAssocID="{E48216B1-C51C-48AA-B8E2-7247FBB4169D}" presName="dotArrow7" presStyleLbl="alignNode1" presStyleIdx="16" presStyleCnt="17" custLinFactY="-48811" custLinFactNeighborY="-100000"/>
      <dgm:spPr/>
    </dgm:pt>
    <dgm:pt modelId="{80B2C011-A048-4909-BA8B-8FE9AB5C530B}" type="pres">
      <dgm:prSet presAssocID="{62358D07-0DCE-4818-A340-58B30BBA9EA9}" presName="parTx1" presStyleLbl="node1" presStyleIdx="0" presStyleCnt="6" custScaleX="92362" custScaleY="105664" custLinFactNeighborX="2871"/>
      <dgm:spPr/>
    </dgm:pt>
    <dgm:pt modelId="{686E6303-D8BF-49A3-980A-A85235B94ED6}" type="pres">
      <dgm:prSet presAssocID="{5A663805-F5A7-4B6E-A583-F63F5BE931E9}" presName="picture1" presStyleCnt="0"/>
      <dgm:spPr/>
    </dgm:pt>
    <dgm:pt modelId="{FE1430B2-4157-4CC1-A35B-E3F96FCE8890}" type="pres">
      <dgm:prSet presAssocID="{5A663805-F5A7-4B6E-A583-F63F5BE931E9}" presName="imageRepeatNode" presStyleLbl="fgImgPlace1" presStyleIdx="0" presStyleCnt="6"/>
      <dgm:spPr/>
    </dgm:pt>
    <dgm:pt modelId="{CD96FB5C-973D-43B7-887B-C26D527F7CE0}" type="pres">
      <dgm:prSet presAssocID="{E59022C9-330C-4AD0-9CB4-772F489ECAC9}" presName="parTx2" presStyleLbl="node1" presStyleIdx="1" presStyleCnt="6"/>
      <dgm:spPr/>
    </dgm:pt>
    <dgm:pt modelId="{430690CF-FFBF-4694-9350-DBC97EC582EF}" type="pres">
      <dgm:prSet presAssocID="{21F82B4E-411E-4473-A200-0A4CAE000BAC}" presName="picture2" presStyleCnt="0"/>
      <dgm:spPr/>
    </dgm:pt>
    <dgm:pt modelId="{2B0B723D-37FB-44F0-9C12-59F06D8203E6}" type="pres">
      <dgm:prSet presAssocID="{21F82B4E-411E-4473-A200-0A4CAE000BAC}" presName="imageRepeatNode" presStyleLbl="fgImgPlace1" presStyleIdx="1" presStyleCnt="6"/>
      <dgm:spPr/>
    </dgm:pt>
    <dgm:pt modelId="{9BF90B26-C12F-41B6-9C63-FB6C7FE57956}" type="pres">
      <dgm:prSet presAssocID="{960E3765-61A4-40D9-AAB7-C2E3CC49728C}" presName="parTx3" presStyleLbl="node1" presStyleIdx="2" presStyleCnt="6"/>
      <dgm:spPr/>
    </dgm:pt>
    <dgm:pt modelId="{410E90C1-1A5C-4485-9540-EA6E2C816AA2}" type="pres">
      <dgm:prSet presAssocID="{3903D280-8448-4040-BE96-6AF0E546F01B}" presName="picture3" presStyleCnt="0"/>
      <dgm:spPr/>
    </dgm:pt>
    <dgm:pt modelId="{52E0FA23-C4BC-4A51-84EF-ADF338FF2A28}" type="pres">
      <dgm:prSet presAssocID="{3903D280-8448-4040-BE96-6AF0E546F01B}" presName="imageRepeatNode" presStyleLbl="fgImgPlace1" presStyleIdx="2" presStyleCnt="6"/>
      <dgm:spPr/>
    </dgm:pt>
    <dgm:pt modelId="{E7ED741D-694E-4A50-A88F-C896D498D7A4}" type="pres">
      <dgm:prSet presAssocID="{D539C210-EB0B-4A9A-ABBE-34A3F1B3F366}" presName="parTx4" presStyleLbl="node1" presStyleIdx="3" presStyleCnt="6"/>
      <dgm:spPr/>
    </dgm:pt>
    <dgm:pt modelId="{C532CFAF-20D4-402D-B51D-F98519EEE84E}" type="pres">
      <dgm:prSet presAssocID="{B478836F-AC5E-4FDB-A3D4-798B88F9901F}" presName="picture4" presStyleCnt="0"/>
      <dgm:spPr/>
    </dgm:pt>
    <dgm:pt modelId="{106DB06D-A9CC-4858-BFA6-F35788B9357A}" type="pres">
      <dgm:prSet presAssocID="{B478836F-AC5E-4FDB-A3D4-798B88F9901F}" presName="imageRepeatNode" presStyleLbl="fgImgPlace1" presStyleIdx="3" presStyleCnt="6"/>
      <dgm:spPr/>
    </dgm:pt>
    <dgm:pt modelId="{BB724F05-23EA-4553-8AFA-BD9A1B586044}" type="pres">
      <dgm:prSet presAssocID="{4D820E33-0E80-4E0C-89B6-3A54BA5D9AAF}" presName="parTx5" presStyleLbl="node1" presStyleIdx="4" presStyleCnt="6"/>
      <dgm:spPr/>
    </dgm:pt>
    <dgm:pt modelId="{244B3C84-4820-4D5C-9578-2E0629C1EA60}" type="pres">
      <dgm:prSet presAssocID="{B1EB5AD8-BECD-45FF-AA63-434F0D5C3F45}" presName="picture5" presStyleCnt="0"/>
      <dgm:spPr/>
    </dgm:pt>
    <dgm:pt modelId="{EA2B209E-B422-4CDF-8D99-F5E6D5A800A0}" type="pres">
      <dgm:prSet presAssocID="{B1EB5AD8-BECD-45FF-AA63-434F0D5C3F45}" presName="imageRepeatNode" presStyleLbl="fgImgPlace1" presStyleIdx="4" presStyleCnt="6"/>
      <dgm:spPr/>
    </dgm:pt>
    <dgm:pt modelId="{4D22F4F9-6B80-4829-A2CA-0A16A2E36265}" type="pres">
      <dgm:prSet presAssocID="{322A8946-662C-4C9E-9C70-EC7CE9D566A4}" presName="parTx6" presStyleLbl="node1" presStyleIdx="5" presStyleCnt="6"/>
      <dgm:spPr/>
    </dgm:pt>
    <dgm:pt modelId="{B7F8A428-CEFD-4AA6-9CA6-9C05C92083B8}" type="pres">
      <dgm:prSet presAssocID="{0A402BE0-1D33-4B96-9C01-069592A3A69A}" presName="picture6" presStyleCnt="0"/>
      <dgm:spPr/>
    </dgm:pt>
    <dgm:pt modelId="{6A449A13-0468-409A-8387-6AE4A47AB799}" type="pres">
      <dgm:prSet presAssocID="{0A402BE0-1D33-4B96-9C01-069592A3A69A}" presName="imageRepeatNode" presStyleLbl="fgImgPlace1" presStyleIdx="5" presStyleCnt="6"/>
      <dgm:spPr/>
    </dgm:pt>
  </dgm:ptLst>
  <dgm:cxnLst>
    <dgm:cxn modelId="{FD937402-45DD-4FE0-9075-8B1380CD4D2E}" srcId="{E48216B1-C51C-48AA-B8E2-7247FBB4169D}" destId="{62358D07-0DCE-4818-A340-58B30BBA9EA9}" srcOrd="0" destOrd="0" parTransId="{013CB529-3199-44E4-88B4-517FF3739341}" sibTransId="{5A663805-F5A7-4B6E-A583-F63F5BE931E9}"/>
    <dgm:cxn modelId="{673B0728-3BC9-4EDC-B8B6-38E92C8D7FF1}" type="presOf" srcId="{21F82B4E-411E-4473-A200-0A4CAE000BAC}" destId="{2B0B723D-37FB-44F0-9C12-59F06D8203E6}" srcOrd="0" destOrd="0" presId="urn:microsoft.com/office/officeart/2008/layout/AscendingPictureAccentProcess"/>
    <dgm:cxn modelId="{75978738-34BD-4CED-827F-73198D62DD5F}" srcId="{E48216B1-C51C-48AA-B8E2-7247FBB4169D}" destId="{4D820E33-0E80-4E0C-89B6-3A54BA5D9AAF}" srcOrd="4" destOrd="0" parTransId="{558E1D08-17CF-47C6-A786-67D846E0B37E}" sibTransId="{B1EB5AD8-BECD-45FF-AA63-434F0D5C3F45}"/>
    <dgm:cxn modelId="{88B55941-488F-4C21-9BB5-3D71028A2D2F}" srcId="{E48216B1-C51C-48AA-B8E2-7247FBB4169D}" destId="{D539C210-EB0B-4A9A-ABBE-34A3F1B3F366}" srcOrd="3" destOrd="0" parTransId="{83152B80-5A57-4B2C-A868-A37D0B395DAE}" sibTransId="{B478836F-AC5E-4FDB-A3D4-798B88F9901F}"/>
    <dgm:cxn modelId="{D3650E56-6266-4E03-BC0E-17B17591981C}" type="presOf" srcId="{B1EB5AD8-BECD-45FF-AA63-434F0D5C3F45}" destId="{EA2B209E-B422-4CDF-8D99-F5E6D5A800A0}" srcOrd="0" destOrd="0" presId="urn:microsoft.com/office/officeart/2008/layout/AscendingPictureAccentProcess"/>
    <dgm:cxn modelId="{9259997F-7FA2-4FB6-AF73-EF369FBE2E66}" srcId="{E48216B1-C51C-48AA-B8E2-7247FBB4169D}" destId="{960E3765-61A4-40D9-AAB7-C2E3CC49728C}" srcOrd="2" destOrd="0" parTransId="{8F61C6E3-7927-48EC-89F2-14DD71ED4131}" sibTransId="{3903D280-8448-4040-BE96-6AF0E546F01B}"/>
    <dgm:cxn modelId="{C8D6488B-0DE8-4300-8079-6E299C5ED090}" srcId="{E48216B1-C51C-48AA-B8E2-7247FBB4169D}" destId="{E59022C9-330C-4AD0-9CB4-772F489ECAC9}" srcOrd="1" destOrd="0" parTransId="{7053E6E0-1B36-4FF3-A65C-2981B441E360}" sibTransId="{21F82B4E-411E-4473-A200-0A4CAE000BAC}"/>
    <dgm:cxn modelId="{68188796-F730-493D-BE2B-2B422D049F37}" type="presOf" srcId="{0A402BE0-1D33-4B96-9C01-069592A3A69A}" destId="{6A449A13-0468-409A-8387-6AE4A47AB799}" srcOrd="0" destOrd="0" presId="urn:microsoft.com/office/officeart/2008/layout/AscendingPictureAccentProcess"/>
    <dgm:cxn modelId="{136950A1-0B03-40DC-B106-19FA83E07B2E}" type="presOf" srcId="{D539C210-EB0B-4A9A-ABBE-34A3F1B3F366}" destId="{E7ED741D-694E-4A50-A88F-C896D498D7A4}" srcOrd="0" destOrd="0" presId="urn:microsoft.com/office/officeart/2008/layout/AscendingPictureAccentProcess"/>
    <dgm:cxn modelId="{C2C3D5A6-4395-4C8C-BF24-8F8E36453050}" type="presOf" srcId="{4D820E33-0E80-4E0C-89B6-3A54BA5D9AAF}" destId="{BB724F05-23EA-4553-8AFA-BD9A1B586044}" srcOrd="0" destOrd="0" presId="urn:microsoft.com/office/officeart/2008/layout/AscendingPictureAccentProcess"/>
    <dgm:cxn modelId="{3468E3B9-0E84-4A5E-9275-41473F05EC13}" type="presOf" srcId="{E48216B1-C51C-48AA-B8E2-7247FBB4169D}" destId="{EBF54AA6-CB30-4116-862D-3AD9AFD495D5}" srcOrd="0" destOrd="0" presId="urn:microsoft.com/office/officeart/2008/layout/AscendingPictureAccentProcess"/>
    <dgm:cxn modelId="{751384BD-829D-49EB-8E01-8B97E1CFC71E}" type="presOf" srcId="{5A663805-F5A7-4B6E-A583-F63F5BE931E9}" destId="{FE1430B2-4157-4CC1-A35B-E3F96FCE8890}" srcOrd="0" destOrd="0" presId="urn:microsoft.com/office/officeart/2008/layout/AscendingPictureAccentProcess"/>
    <dgm:cxn modelId="{FB13C8C3-233B-4184-865C-8B290BE28DAA}" type="presOf" srcId="{960E3765-61A4-40D9-AAB7-C2E3CC49728C}" destId="{9BF90B26-C12F-41B6-9C63-FB6C7FE57956}" srcOrd="0" destOrd="0" presId="urn:microsoft.com/office/officeart/2008/layout/AscendingPictureAccentProcess"/>
    <dgm:cxn modelId="{0D1430C9-FA15-4DB9-913A-F7612478EBD7}" type="presOf" srcId="{322A8946-662C-4C9E-9C70-EC7CE9D566A4}" destId="{4D22F4F9-6B80-4829-A2CA-0A16A2E36265}" srcOrd="0" destOrd="0" presId="urn:microsoft.com/office/officeart/2008/layout/AscendingPictureAccentProcess"/>
    <dgm:cxn modelId="{E9AD65D4-F2E7-4A37-ABD5-83ABDE342CDD}" srcId="{E48216B1-C51C-48AA-B8E2-7247FBB4169D}" destId="{322A8946-662C-4C9E-9C70-EC7CE9D566A4}" srcOrd="5" destOrd="0" parTransId="{413B323D-25D2-4C6F-9E3F-E012829D14D2}" sibTransId="{0A402BE0-1D33-4B96-9C01-069592A3A69A}"/>
    <dgm:cxn modelId="{040CFFE3-0B88-4C06-8284-B7110BA716D5}" type="presOf" srcId="{E59022C9-330C-4AD0-9CB4-772F489ECAC9}" destId="{CD96FB5C-973D-43B7-887B-C26D527F7CE0}" srcOrd="0" destOrd="0" presId="urn:microsoft.com/office/officeart/2008/layout/AscendingPictureAccentProcess"/>
    <dgm:cxn modelId="{D9FB6FEB-D0BB-458B-9158-9B88E1B777F8}" type="presOf" srcId="{3903D280-8448-4040-BE96-6AF0E546F01B}" destId="{52E0FA23-C4BC-4A51-84EF-ADF338FF2A28}" srcOrd="0" destOrd="0" presId="urn:microsoft.com/office/officeart/2008/layout/AscendingPictureAccentProcess"/>
    <dgm:cxn modelId="{877682EB-DA10-495E-9748-EF479499E79F}" type="presOf" srcId="{B478836F-AC5E-4FDB-A3D4-798B88F9901F}" destId="{106DB06D-A9CC-4858-BFA6-F35788B9357A}" srcOrd="0" destOrd="0" presId="urn:microsoft.com/office/officeart/2008/layout/AscendingPictureAccentProcess"/>
    <dgm:cxn modelId="{193BB6ED-31B3-4F75-A16C-FCE6969B11EF}" type="presOf" srcId="{62358D07-0DCE-4818-A340-58B30BBA9EA9}" destId="{80B2C011-A048-4909-BA8B-8FE9AB5C530B}" srcOrd="0" destOrd="0" presId="urn:microsoft.com/office/officeart/2008/layout/AscendingPictureAccentProcess"/>
    <dgm:cxn modelId="{1E1D6432-4D90-4C1D-BA51-399DD399B142}" type="presParOf" srcId="{EBF54AA6-CB30-4116-862D-3AD9AFD495D5}" destId="{C97CA772-FF8D-441C-BF81-162AD92C7094}" srcOrd="0" destOrd="0" presId="urn:microsoft.com/office/officeart/2008/layout/AscendingPictureAccentProcess"/>
    <dgm:cxn modelId="{B1271910-1679-4274-B1DE-341EED01DAB9}" type="presParOf" srcId="{EBF54AA6-CB30-4116-862D-3AD9AFD495D5}" destId="{B1FC3BC5-4E48-4DFA-99CC-EF58F076BB6C}" srcOrd="1" destOrd="0" presId="urn:microsoft.com/office/officeart/2008/layout/AscendingPictureAccentProcess"/>
    <dgm:cxn modelId="{83B2816F-E9C4-46E2-B5C6-09AAF9EED9E8}" type="presParOf" srcId="{EBF54AA6-CB30-4116-862D-3AD9AFD495D5}" destId="{85A16071-B024-48BA-97DA-F7373FB46850}" srcOrd="2" destOrd="0" presId="urn:microsoft.com/office/officeart/2008/layout/AscendingPictureAccentProcess"/>
    <dgm:cxn modelId="{5C86C85B-500E-4DE8-BBD9-AB2F6AAEE510}" type="presParOf" srcId="{EBF54AA6-CB30-4116-862D-3AD9AFD495D5}" destId="{2812515A-63B3-45DC-B80A-2A86D9A33477}" srcOrd="3" destOrd="0" presId="urn:microsoft.com/office/officeart/2008/layout/AscendingPictureAccentProcess"/>
    <dgm:cxn modelId="{D1DC9C8F-A560-4D51-A6B2-9D1F2ECB79B4}" type="presParOf" srcId="{EBF54AA6-CB30-4116-862D-3AD9AFD495D5}" destId="{B15AB8A0-5579-4A7E-845D-1EC1CEDCDF3D}" srcOrd="4" destOrd="0" presId="urn:microsoft.com/office/officeart/2008/layout/AscendingPictureAccentProcess"/>
    <dgm:cxn modelId="{2C227D5E-BFAD-4B34-8419-0A6ADBA9AB80}" type="presParOf" srcId="{EBF54AA6-CB30-4116-862D-3AD9AFD495D5}" destId="{9B2BD83A-A90E-4602-8F31-1734C06A3FDF}" srcOrd="5" destOrd="0" presId="urn:microsoft.com/office/officeart/2008/layout/AscendingPictureAccentProcess"/>
    <dgm:cxn modelId="{364E0C6F-CB86-45AD-A3F6-32C9E7393212}" type="presParOf" srcId="{EBF54AA6-CB30-4116-862D-3AD9AFD495D5}" destId="{8887062A-2361-4177-BA85-148B986E4FBF}" srcOrd="6" destOrd="0" presId="urn:microsoft.com/office/officeart/2008/layout/AscendingPictureAccentProcess"/>
    <dgm:cxn modelId="{EBAEF3D1-46E3-437E-8599-8B9B917DA78B}" type="presParOf" srcId="{EBF54AA6-CB30-4116-862D-3AD9AFD495D5}" destId="{E40DA04A-FF7E-4707-8403-8374B388D63A}" srcOrd="7" destOrd="0" presId="urn:microsoft.com/office/officeart/2008/layout/AscendingPictureAccentProcess"/>
    <dgm:cxn modelId="{42F5572E-EE0D-4AD9-A9CF-BE8927B99CF5}" type="presParOf" srcId="{EBF54AA6-CB30-4116-862D-3AD9AFD495D5}" destId="{54B0ADCB-16E1-442A-A72B-E1DDB018E64F}" srcOrd="8" destOrd="0" presId="urn:microsoft.com/office/officeart/2008/layout/AscendingPictureAccentProcess"/>
    <dgm:cxn modelId="{CF430D24-64AC-4C9F-BEA5-035B173D970F}" type="presParOf" srcId="{EBF54AA6-CB30-4116-862D-3AD9AFD495D5}" destId="{BD25FAE8-5AD4-469A-93B2-E0B3599110D3}" srcOrd="9" destOrd="0" presId="urn:microsoft.com/office/officeart/2008/layout/AscendingPictureAccentProcess"/>
    <dgm:cxn modelId="{D8EEDB48-2F9C-4B18-8FB1-F2F1856CEDF7}" type="presParOf" srcId="{EBF54AA6-CB30-4116-862D-3AD9AFD495D5}" destId="{46062CF3-6362-4E19-800A-2F98B7DFAAC3}" srcOrd="10" destOrd="0" presId="urn:microsoft.com/office/officeart/2008/layout/AscendingPictureAccentProcess"/>
    <dgm:cxn modelId="{2D9F69AB-D469-4CE7-AC29-6B63392AD930}" type="presParOf" srcId="{EBF54AA6-CB30-4116-862D-3AD9AFD495D5}" destId="{B107C958-1FD7-49CF-82F1-D76A524022D2}" srcOrd="11" destOrd="0" presId="urn:microsoft.com/office/officeart/2008/layout/AscendingPictureAccentProcess"/>
    <dgm:cxn modelId="{8EFC578B-9170-4F6D-ACA6-DB98E9F38DE3}" type="presParOf" srcId="{EBF54AA6-CB30-4116-862D-3AD9AFD495D5}" destId="{B5BEE50E-D621-44FA-A76A-D821A5102C22}" srcOrd="12" destOrd="0" presId="urn:microsoft.com/office/officeart/2008/layout/AscendingPictureAccentProcess"/>
    <dgm:cxn modelId="{D20EDBA1-F211-4F00-B7D2-E9395C9A89B2}" type="presParOf" srcId="{EBF54AA6-CB30-4116-862D-3AD9AFD495D5}" destId="{CB7EFAD9-8E5C-46A2-BD2D-7B61078251DE}" srcOrd="13" destOrd="0" presId="urn:microsoft.com/office/officeart/2008/layout/AscendingPictureAccentProcess"/>
    <dgm:cxn modelId="{855472C7-8B17-470A-B78D-741ADEA641CD}" type="presParOf" srcId="{EBF54AA6-CB30-4116-862D-3AD9AFD495D5}" destId="{0F055136-0931-491D-9575-51823B3F3418}" srcOrd="14" destOrd="0" presId="urn:microsoft.com/office/officeart/2008/layout/AscendingPictureAccentProcess"/>
    <dgm:cxn modelId="{7C7F7413-E366-4AA7-93D1-92B669B5A476}" type="presParOf" srcId="{EBF54AA6-CB30-4116-862D-3AD9AFD495D5}" destId="{9D3AC2D0-E8F4-4EC2-8C2B-D7C121BFEC10}" srcOrd="15" destOrd="0" presId="urn:microsoft.com/office/officeart/2008/layout/AscendingPictureAccentProcess"/>
    <dgm:cxn modelId="{CA27160F-F5F4-4436-A09F-B66EB45B6D4A}" type="presParOf" srcId="{EBF54AA6-CB30-4116-862D-3AD9AFD495D5}" destId="{314D4210-475A-414A-9CCA-CFEBB16C6868}" srcOrd="16" destOrd="0" presId="urn:microsoft.com/office/officeart/2008/layout/AscendingPictureAccentProcess"/>
    <dgm:cxn modelId="{A4B7CBE7-4A0E-4E29-817E-9623FA353773}" type="presParOf" srcId="{EBF54AA6-CB30-4116-862D-3AD9AFD495D5}" destId="{80B2C011-A048-4909-BA8B-8FE9AB5C530B}" srcOrd="17" destOrd="0" presId="urn:microsoft.com/office/officeart/2008/layout/AscendingPictureAccentProcess"/>
    <dgm:cxn modelId="{C81BBD3C-7537-474B-BFAA-30281B81ECB7}" type="presParOf" srcId="{EBF54AA6-CB30-4116-862D-3AD9AFD495D5}" destId="{686E6303-D8BF-49A3-980A-A85235B94ED6}" srcOrd="18" destOrd="0" presId="urn:microsoft.com/office/officeart/2008/layout/AscendingPictureAccentProcess"/>
    <dgm:cxn modelId="{D4AE1F58-2D36-40BB-88A7-3AF25BC7D5C4}" type="presParOf" srcId="{686E6303-D8BF-49A3-980A-A85235B94ED6}" destId="{FE1430B2-4157-4CC1-A35B-E3F96FCE8890}" srcOrd="0" destOrd="0" presId="urn:microsoft.com/office/officeart/2008/layout/AscendingPictureAccentProcess"/>
    <dgm:cxn modelId="{D56471D3-8E31-432E-B742-D68BB165DD9B}" type="presParOf" srcId="{EBF54AA6-CB30-4116-862D-3AD9AFD495D5}" destId="{CD96FB5C-973D-43B7-887B-C26D527F7CE0}" srcOrd="19" destOrd="0" presId="urn:microsoft.com/office/officeart/2008/layout/AscendingPictureAccentProcess"/>
    <dgm:cxn modelId="{3613367F-76AB-4D46-96F1-85381BDFB724}" type="presParOf" srcId="{EBF54AA6-CB30-4116-862D-3AD9AFD495D5}" destId="{430690CF-FFBF-4694-9350-DBC97EC582EF}" srcOrd="20" destOrd="0" presId="urn:microsoft.com/office/officeart/2008/layout/AscendingPictureAccentProcess"/>
    <dgm:cxn modelId="{F3A5CEA4-93A2-4926-80EC-04CAC2A73DF7}" type="presParOf" srcId="{430690CF-FFBF-4694-9350-DBC97EC582EF}" destId="{2B0B723D-37FB-44F0-9C12-59F06D8203E6}" srcOrd="0" destOrd="0" presId="urn:microsoft.com/office/officeart/2008/layout/AscendingPictureAccentProcess"/>
    <dgm:cxn modelId="{88494380-009C-4322-AD22-2AA9690D0A1A}" type="presParOf" srcId="{EBF54AA6-CB30-4116-862D-3AD9AFD495D5}" destId="{9BF90B26-C12F-41B6-9C63-FB6C7FE57956}" srcOrd="21" destOrd="0" presId="urn:microsoft.com/office/officeart/2008/layout/AscendingPictureAccentProcess"/>
    <dgm:cxn modelId="{E3FFCA92-C6E9-438C-A473-E7ABAF747215}" type="presParOf" srcId="{EBF54AA6-CB30-4116-862D-3AD9AFD495D5}" destId="{410E90C1-1A5C-4485-9540-EA6E2C816AA2}" srcOrd="22" destOrd="0" presId="urn:microsoft.com/office/officeart/2008/layout/AscendingPictureAccentProcess"/>
    <dgm:cxn modelId="{9AA4ADD0-2165-4058-B783-00CF804DF126}" type="presParOf" srcId="{410E90C1-1A5C-4485-9540-EA6E2C816AA2}" destId="{52E0FA23-C4BC-4A51-84EF-ADF338FF2A28}" srcOrd="0" destOrd="0" presId="urn:microsoft.com/office/officeart/2008/layout/AscendingPictureAccentProcess"/>
    <dgm:cxn modelId="{2CD9E8E8-7B47-43BA-9802-5154531E6813}" type="presParOf" srcId="{EBF54AA6-CB30-4116-862D-3AD9AFD495D5}" destId="{E7ED741D-694E-4A50-A88F-C896D498D7A4}" srcOrd="23" destOrd="0" presId="urn:microsoft.com/office/officeart/2008/layout/AscendingPictureAccentProcess"/>
    <dgm:cxn modelId="{0FAE7D2B-C2D6-4CCF-8540-14502665C171}" type="presParOf" srcId="{EBF54AA6-CB30-4116-862D-3AD9AFD495D5}" destId="{C532CFAF-20D4-402D-B51D-F98519EEE84E}" srcOrd="24" destOrd="0" presId="urn:microsoft.com/office/officeart/2008/layout/AscendingPictureAccentProcess"/>
    <dgm:cxn modelId="{53951390-9CF9-4AF8-85BF-B31D00064479}" type="presParOf" srcId="{C532CFAF-20D4-402D-B51D-F98519EEE84E}" destId="{106DB06D-A9CC-4858-BFA6-F35788B9357A}" srcOrd="0" destOrd="0" presId="urn:microsoft.com/office/officeart/2008/layout/AscendingPictureAccentProcess"/>
    <dgm:cxn modelId="{C8462D20-942B-485B-82C8-E1748F33B042}" type="presParOf" srcId="{EBF54AA6-CB30-4116-862D-3AD9AFD495D5}" destId="{BB724F05-23EA-4553-8AFA-BD9A1B586044}" srcOrd="25" destOrd="0" presId="urn:microsoft.com/office/officeart/2008/layout/AscendingPictureAccentProcess"/>
    <dgm:cxn modelId="{AD0E20D8-C50C-4DCA-888E-898FCA683D2B}" type="presParOf" srcId="{EBF54AA6-CB30-4116-862D-3AD9AFD495D5}" destId="{244B3C84-4820-4D5C-9578-2E0629C1EA60}" srcOrd="26" destOrd="0" presId="urn:microsoft.com/office/officeart/2008/layout/AscendingPictureAccentProcess"/>
    <dgm:cxn modelId="{491F162A-7307-4FBC-8AB6-7249CBCFBE92}" type="presParOf" srcId="{244B3C84-4820-4D5C-9578-2E0629C1EA60}" destId="{EA2B209E-B422-4CDF-8D99-F5E6D5A800A0}" srcOrd="0" destOrd="0" presId="urn:microsoft.com/office/officeart/2008/layout/AscendingPictureAccentProcess"/>
    <dgm:cxn modelId="{01320AFD-E385-4510-BF95-50A53826BC2F}" type="presParOf" srcId="{EBF54AA6-CB30-4116-862D-3AD9AFD495D5}" destId="{4D22F4F9-6B80-4829-A2CA-0A16A2E36265}" srcOrd="27" destOrd="0" presId="urn:microsoft.com/office/officeart/2008/layout/AscendingPictureAccentProcess"/>
    <dgm:cxn modelId="{A9B513F7-EAC1-406C-B23B-7DE1CE8CFA4C}" type="presParOf" srcId="{EBF54AA6-CB30-4116-862D-3AD9AFD495D5}" destId="{B7F8A428-CEFD-4AA6-9CA6-9C05C92083B8}" srcOrd="28" destOrd="0" presId="urn:microsoft.com/office/officeart/2008/layout/AscendingPictureAccentProcess"/>
    <dgm:cxn modelId="{4FE61008-3C13-472D-98D7-9D169C66376E}" type="presParOf" srcId="{B7F8A428-CEFD-4AA6-9CA6-9C05C92083B8}" destId="{6A449A13-0468-409A-8387-6AE4A47AB799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CA772-FF8D-441C-BF81-162AD92C7094}">
      <dsp:nvSpPr>
        <dsp:cNvPr id="0" name=""/>
        <dsp:cNvSpPr/>
      </dsp:nvSpPr>
      <dsp:spPr>
        <a:xfrm>
          <a:off x="3118278" y="4826316"/>
          <a:ext cx="79919" cy="799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C3BC5-4E48-4DFA-99CC-EF58F076BB6C}">
      <dsp:nvSpPr>
        <dsp:cNvPr id="0" name=""/>
        <dsp:cNvSpPr/>
      </dsp:nvSpPr>
      <dsp:spPr>
        <a:xfrm>
          <a:off x="2948210" y="4899236"/>
          <a:ext cx="79919" cy="79919"/>
        </a:xfrm>
        <a:prstGeom prst="ellipse">
          <a:avLst/>
        </a:prstGeom>
        <a:solidFill>
          <a:schemeClr val="accent4">
            <a:hueOff val="649731"/>
            <a:satOff val="-2998"/>
            <a:lumOff val="110"/>
            <a:alphaOff val="0"/>
          </a:schemeClr>
        </a:solidFill>
        <a:ln w="12700" cap="flat" cmpd="sng" algn="ctr">
          <a:solidFill>
            <a:schemeClr val="accent4">
              <a:hueOff val="649731"/>
              <a:satOff val="-2998"/>
              <a:lumOff val="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16071-B024-48BA-97DA-F7373FB46850}">
      <dsp:nvSpPr>
        <dsp:cNvPr id="0" name=""/>
        <dsp:cNvSpPr/>
      </dsp:nvSpPr>
      <dsp:spPr>
        <a:xfrm>
          <a:off x="2774945" y="4961331"/>
          <a:ext cx="79919" cy="79919"/>
        </a:xfrm>
        <a:prstGeom prst="ellipse">
          <a:avLst/>
        </a:prstGeom>
        <a:solidFill>
          <a:schemeClr val="accent4">
            <a:hueOff val="1299462"/>
            <a:satOff val="-5996"/>
            <a:lumOff val="221"/>
            <a:alphaOff val="0"/>
          </a:schemeClr>
        </a:solidFill>
        <a:ln w="12700" cap="flat" cmpd="sng" algn="ctr">
          <a:solidFill>
            <a:schemeClr val="accent4">
              <a:hueOff val="1299462"/>
              <a:satOff val="-5996"/>
              <a:lumOff val="2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2515A-63B3-45DC-B80A-2A86D9A33477}">
      <dsp:nvSpPr>
        <dsp:cNvPr id="0" name=""/>
        <dsp:cNvSpPr/>
      </dsp:nvSpPr>
      <dsp:spPr>
        <a:xfrm>
          <a:off x="2599123" y="5012033"/>
          <a:ext cx="79919" cy="79919"/>
        </a:xfrm>
        <a:prstGeom prst="ellipse">
          <a:avLst/>
        </a:prstGeom>
        <a:solidFill>
          <a:schemeClr val="accent4">
            <a:hueOff val="1949192"/>
            <a:satOff val="-8994"/>
            <a:lumOff val="331"/>
            <a:alphaOff val="0"/>
          </a:schemeClr>
        </a:solidFill>
        <a:ln w="12700" cap="flat" cmpd="sng" algn="ctr">
          <a:solidFill>
            <a:schemeClr val="accent4">
              <a:hueOff val="1949192"/>
              <a:satOff val="-8994"/>
              <a:lumOff val="3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AB8A0-5579-4A7E-845D-1EC1CEDCDF3D}">
      <dsp:nvSpPr>
        <dsp:cNvPr id="0" name=""/>
        <dsp:cNvSpPr/>
      </dsp:nvSpPr>
      <dsp:spPr>
        <a:xfrm>
          <a:off x="2421382" y="5051341"/>
          <a:ext cx="79919" cy="79919"/>
        </a:xfrm>
        <a:prstGeom prst="ellipse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BD83A-A90E-4602-8F31-1734C06A3FDF}">
      <dsp:nvSpPr>
        <dsp:cNvPr id="0" name=""/>
        <dsp:cNvSpPr/>
      </dsp:nvSpPr>
      <dsp:spPr>
        <a:xfrm>
          <a:off x="4083704" y="4143267"/>
          <a:ext cx="79919" cy="79919"/>
        </a:xfrm>
        <a:prstGeom prst="ellipse">
          <a:avLst/>
        </a:prstGeom>
        <a:solidFill>
          <a:schemeClr val="accent4">
            <a:hueOff val="3248654"/>
            <a:satOff val="-14990"/>
            <a:lumOff val="552"/>
            <a:alphaOff val="0"/>
          </a:schemeClr>
        </a:solidFill>
        <a:ln w="12700" cap="flat" cmpd="sng" algn="ctr">
          <a:solidFill>
            <a:schemeClr val="accent4">
              <a:hueOff val="3248654"/>
              <a:satOff val="-14990"/>
              <a:lumOff val="5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7062A-2361-4177-BA85-148B986E4FBF}">
      <dsp:nvSpPr>
        <dsp:cNvPr id="0" name=""/>
        <dsp:cNvSpPr/>
      </dsp:nvSpPr>
      <dsp:spPr>
        <a:xfrm>
          <a:off x="3941767" y="4278852"/>
          <a:ext cx="79919" cy="79919"/>
        </a:xfrm>
        <a:prstGeom prst="ellipse">
          <a:avLst/>
        </a:prstGeom>
        <a:solidFill>
          <a:schemeClr val="accent4">
            <a:hueOff val="3898385"/>
            <a:satOff val="-17988"/>
            <a:lumOff val="662"/>
            <a:alphaOff val="0"/>
          </a:schemeClr>
        </a:solidFill>
        <a:ln w="12700" cap="flat" cmpd="sng" algn="ctr">
          <a:solidFill>
            <a:schemeClr val="accent4">
              <a:hueOff val="3898385"/>
              <a:satOff val="-17988"/>
              <a:lumOff val="6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DA04A-FF7E-4707-8403-8374B388D63A}">
      <dsp:nvSpPr>
        <dsp:cNvPr id="0" name=""/>
        <dsp:cNvSpPr/>
      </dsp:nvSpPr>
      <dsp:spPr>
        <a:xfrm>
          <a:off x="4700041" y="3338306"/>
          <a:ext cx="79919" cy="79919"/>
        </a:xfrm>
        <a:prstGeom prst="ellipse">
          <a:avLst/>
        </a:prstGeom>
        <a:solidFill>
          <a:schemeClr val="accent4">
            <a:hueOff val="4548116"/>
            <a:satOff val="-20986"/>
            <a:lumOff val="772"/>
            <a:alphaOff val="0"/>
          </a:schemeClr>
        </a:solidFill>
        <a:ln w="12700" cap="flat" cmpd="sng" algn="ctr">
          <a:solidFill>
            <a:schemeClr val="accent4">
              <a:hueOff val="4548116"/>
              <a:satOff val="-20986"/>
              <a:lumOff val="7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0ADCB-16E1-442A-A72B-E1DDB018E64F}">
      <dsp:nvSpPr>
        <dsp:cNvPr id="0" name=""/>
        <dsp:cNvSpPr/>
      </dsp:nvSpPr>
      <dsp:spPr>
        <a:xfrm>
          <a:off x="5117540" y="2386367"/>
          <a:ext cx="79919" cy="79919"/>
        </a:xfrm>
        <a:prstGeom prst="ellips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5FAE8-5AD4-469A-93B2-E0B3599110D3}">
      <dsp:nvSpPr>
        <dsp:cNvPr id="0" name=""/>
        <dsp:cNvSpPr/>
      </dsp:nvSpPr>
      <dsp:spPr>
        <a:xfrm>
          <a:off x="5316379" y="1395120"/>
          <a:ext cx="79919" cy="79919"/>
        </a:xfrm>
        <a:prstGeom prst="ellipse">
          <a:avLst/>
        </a:prstGeom>
        <a:solidFill>
          <a:schemeClr val="accent4">
            <a:hueOff val="5847577"/>
            <a:satOff val="-26982"/>
            <a:lumOff val="993"/>
            <a:alphaOff val="0"/>
          </a:schemeClr>
        </a:solidFill>
        <a:ln w="12700" cap="flat" cmpd="sng" algn="ctr">
          <a:solidFill>
            <a:schemeClr val="accent4">
              <a:hueOff val="5847577"/>
              <a:satOff val="-26982"/>
              <a:lumOff val="9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62CF3-6362-4E19-800A-2F98B7DFAAC3}">
      <dsp:nvSpPr>
        <dsp:cNvPr id="0" name=""/>
        <dsp:cNvSpPr/>
      </dsp:nvSpPr>
      <dsp:spPr>
        <a:xfrm>
          <a:off x="5143114" y="217017"/>
          <a:ext cx="79919" cy="79919"/>
        </a:xfrm>
        <a:prstGeom prst="ellipse">
          <a:avLst/>
        </a:prstGeom>
        <a:solidFill>
          <a:schemeClr val="accent4">
            <a:hueOff val="6497308"/>
            <a:satOff val="-29980"/>
            <a:lumOff val="1103"/>
            <a:alphaOff val="0"/>
          </a:schemeClr>
        </a:solidFill>
        <a:ln w="12700" cap="flat" cmpd="sng" algn="ctr">
          <a:solidFill>
            <a:schemeClr val="accent4">
              <a:hueOff val="6497308"/>
              <a:satOff val="-29980"/>
              <a:lumOff val="11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7C958-1FD7-49CF-82F1-D76A524022D2}">
      <dsp:nvSpPr>
        <dsp:cNvPr id="0" name=""/>
        <dsp:cNvSpPr/>
      </dsp:nvSpPr>
      <dsp:spPr>
        <a:xfrm>
          <a:off x="5261395" y="121880"/>
          <a:ext cx="79919" cy="79919"/>
        </a:xfrm>
        <a:prstGeom prst="ellipse">
          <a:avLst/>
        </a:prstGeom>
        <a:solidFill>
          <a:schemeClr val="accent4">
            <a:hueOff val="7147039"/>
            <a:satOff val="-32978"/>
            <a:lumOff val="1213"/>
            <a:alphaOff val="0"/>
          </a:schemeClr>
        </a:solidFill>
        <a:ln w="12700" cap="flat" cmpd="sng" algn="ctr">
          <a:solidFill>
            <a:schemeClr val="accent4">
              <a:hueOff val="7147039"/>
              <a:satOff val="-32978"/>
              <a:lumOff val="12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EE50E-D621-44FA-A76A-D821A5102C22}">
      <dsp:nvSpPr>
        <dsp:cNvPr id="0" name=""/>
        <dsp:cNvSpPr/>
      </dsp:nvSpPr>
      <dsp:spPr>
        <a:xfrm>
          <a:off x="5380314" y="26743"/>
          <a:ext cx="79919" cy="79919"/>
        </a:xfrm>
        <a:prstGeom prst="ellipse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EFAD9-8E5C-46A2-BD2D-7B61078251DE}">
      <dsp:nvSpPr>
        <dsp:cNvPr id="0" name=""/>
        <dsp:cNvSpPr/>
      </dsp:nvSpPr>
      <dsp:spPr>
        <a:xfrm>
          <a:off x="5498595" y="121880"/>
          <a:ext cx="79919" cy="79919"/>
        </a:xfrm>
        <a:prstGeom prst="ellipse">
          <a:avLst/>
        </a:prstGeom>
        <a:solidFill>
          <a:schemeClr val="accent4">
            <a:hueOff val="8446500"/>
            <a:satOff val="-38974"/>
            <a:lumOff val="1434"/>
            <a:alphaOff val="0"/>
          </a:schemeClr>
        </a:solidFill>
        <a:ln w="12700" cap="flat" cmpd="sng" algn="ctr">
          <a:solidFill>
            <a:schemeClr val="accent4">
              <a:hueOff val="8446500"/>
              <a:satOff val="-38974"/>
              <a:lumOff val="14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55136-0931-491D-9575-51823B3F3418}">
      <dsp:nvSpPr>
        <dsp:cNvPr id="0" name=""/>
        <dsp:cNvSpPr/>
      </dsp:nvSpPr>
      <dsp:spPr>
        <a:xfrm>
          <a:off x="5616876" y="217017"/>
          <a:ext cx="79919" cy="79919"/>
        </a:xfrm>
        <a:prstGeom prst="ellipse">
          <a:avLst/>
        </a:prstGeom>
        <a:solidFill>
          <a:schemeClr val="accent4">
            <a:hueOff val="9096231"/>
            <a:satOff val="-41972"/>
            <a:lumOff val="1544"/>
            <a:alphaOff val="0"/>
          </a:schemeClr>
        </a:solidFill>
        <a:ln w="12700" cap="flat" cmpd="sng" algn="ctr">
          <a:solidFill>
            <a:schemeClr val="accent4">
              <a:hueOff val="9096231"/>
              <a:satOff val="-41972"/>
              <a:lumOff val="15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AC2D0-E8F4-4EC2-8C2B-D7C121BFEC10}">
      <dsp:nvSpPr>
        <dsp:cNvPr id="0" name=""/>
        <dsp:cNvSpPr/>
      </dsp:nvSpPr>
      <dsp:spPr>
        <a:xfrm>
          <a:off x="5380314" y="227271"/>
          <a:ext cx="79919" cy="79919"/>
        </a:xfrm>
        <a:prstGeom prst="ellipse">
          <a:avLst/>
        </a:prstGeom>
        <a:solidFill>
          <a:schemeClr val="accent4">
            <a:hueOff val="9745962"/>
            <a:satOff val="-44970"/>
            <a:lumOff val="1655"/>
            <a:alphaOff val="0"/>
          </a:schemeClr>
        </a:solidFill>
        <a:ln w="12700" cap="flat" cmpd="sng" algn="ctr">
          <a:solidFill>
            <a:schemeClr val="accent4">
              <a:hueOff val="9745962"/>
              <a:satOff val="-44970"/>
              <a:lumOff val="16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D4210-475A-414A-9CCA-CFEBB16C6868}">
      <dsp:nvSpPr>
        <dsp:cNvPr id="0" name=""/>
        <dsp:cNvSpPr/>
      </dsp:nvSpPr>
      <dsp:spPr>
        <a:xfrm>
          <a:off x="5380314" y="308870"/>
          <a:ext cx="79919" cy="79919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2C011-A048-4909-BA8B-8FE9AB5C530B}">
      <dsp:nvSpPr>
        <dsp:cNvPr id="0" name=""/>
        <dsp:cNvSpPr/>
      </dsp:nvSpPr>
      <dsp:spPr>
        <a:xfrm>
          <a:off x="2124634" y="5181898"/>
          <a:ext cx="1592043" cy="4881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5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幼儿园</a:t>
          </a:r>
        </a:p>
      </dsp:txBody>
      <dsp:txXfrm>
        <a:off x="2148465" y="5205729"/>
        <a:ext cx="1544381" cy="440518"/>
      </dsp:txXfrm>
    </dsp:sp>
    <dsp:sp modelId="{FE1430B2-4157-4CC1-A35B-E3F96FCE8890}">
      <dsp:nvSpPr>
        <dsp:cNvPr id="0" name=""/>
        <dsp:cNvSpPr/>
      </dsp:nvSpPr>
      <dsp:spPr>
        <a:xfrm>
          <a:off x="1531081" y="4741800"/>
          <a:ext cx="799193" cy="799264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6FB5C-973D-43B7-887B-C26D527F7CE0}">
      <dsp:nvSpPr>
        <dsp:cNvPr id="0" name=""/>
        <dsp:cNvSpPr/>
      </dsp:nvSpPr>
      <dsp:spPr>
        <a:xfrm>
          <a:off x="3662049" y="4645239"/>
          <a:ext cx="1723699" cy="462012"/>
        </a:xfrm>
        <a:prstGeom prst="roundRect">
          <a:avLst/>
        </a:prstGeom>
        <a:solidFill>
          <a:schemeClr val="accent4">
            <a:hueOff val="2079139"/>
            <a:satOff val="-9594"/>
            <a:lumOff val="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5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初中</a:t>
          </a:r>
        </a:p>
      </dsp:txBody>
      <dsp:txXfrm>
        <a:off x="3684603" y="4667793"/>
        <a:ext cx="1678591" cy="416904"/>
      </dsp:txXfrm>
    </dsp:sp>
    <dsp:sp modelId="{2B0B723D-37FB-44F0-9C12-59F06D8203E6}">
      <dsp:nvSpPr>
        <dsp:cNvPr id="0" name=""/>
        <dsp:cNvSpPr/>
      </dsp:nvSpPr>
      <dsp:spPr>
        <a:xfrm>
          <a:off x="3183812" y="4192057"/>
          <a:ext cx="799193" cy="799264"/>
        </a:xfrm>
        <a:prstGeom prst="ellipse">
          <a:avLst/>
        </a:prstGeom>
        <a:solidFill>
          <a:schemeClr val="accent4">
            <a:tint val="50000"/>
            <a:hueOff val="2289505"/>
            <a:satOff val="-12031"/>
            <a:lumOff val="-8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90B26-C12F-41B6-9C63-FB6C7FE57956}">
      <dsp:nvSpPr>
        <dsp:cNvPr id="0" name=""/>
        <dsp:cNvSpPr/>
      </dsp:nvSpPr>
      <dsp:spPr>
        <a:xfrm>
          <a:off x="4477226" y="3822048"/>
          <a:ext cx="1723699" cy="462012"/>
        </a:xfrm>
        <a:prstGeom prst="roundRect">
          <a:avLst/>
        </a:prstGeom>
        <a:solidFill>
          <a:schemeClr val="accent4">
            <a:hueOff val="4158277"/>
            <a:satOff val="-19187"/>
            <a:lumOff val="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5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高中</a:t>
          </a:r>
        </a:p>
      </dsp:txBody>
      <dsp:txXfrm>
        <a:off x="4499780" y="3844602"/>
        <a:ext cx="1678591" cy="416904"/>
      </dsp:txXfrm>
    </dsp:sp>
    <dsp:sp modelId="{52E0FA23-C4BC-4A51-84EF-ADF338FF2A28}">
      <dsp:nvSpPr>
        <dsp:cNvPr id="0" name=""/>
        <dsp:cNvSpPr/>
      </dsp:nvSpPr>
      <dsp:spPr>
        <a:xfrm>
          <a:off x="3998989" y="3368866"/>
          <a:ext cx="799193" cy="799264"/>
        </a:xfrm>
        <a:prstGeom prst="ellipse">
          <a:avLst/>
        </a:prstGeom>
        <a:solidFill>
          <a:schemeClr val="accent4">
            <a:tint val="50000"/>
            <a:hueOff val="4579010"/>
            <a:satOff val="-24062"/>
            <a:lumOff val="-17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ED741D-694E-4A50-A88F-C896D498D7A4}">
      <dsp:nvSpPr>
        <dsp:cNvPr id="0" name=""/>
        <dsp:cNvSpPr/>
      </dsp:nvSpPr>
      <dsp:spPr>
        <a:xfrm>
          <a:off x="4968890" y="2920811"/>
          <a:ext cx="1723699" cy="462012"/>
        </a:xfrm>
        <a:prstGeom prst="roundRect">
          <a:avLst/>
        </a:prstGeom>
        <a:solidFill>
          <a:schemeClr val="accent4">
            <a:hueOff val="6237415"/>
            <a:satOff val="-28781"/>
            <a:lumOff val="1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5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大学</a:t>
          </a:r>
        </a:p>
      </dsp:txBody>
      <dsp:txXfrm>
        <a:off x="4991444" y="2943365"/>
        <a:ext cx="1678591" cy="416904"/>
      </dsp:txXfrm>
    </dsp:sp>
    <dsp:sp modelId="{106DB06D-A9CC-4858-BFA6-F35788B9357A}">
      <dsp:nvSpPr>
        <dsp:cNvPr id="0" name=""/>
        <dsp:cNvSpPr/>
      </dsp:nvSpPr>
      <dsp:spPr>
        <a:xfrm>
          <a:off x="4490653" y="2467629"/>
          <a:ext cx="799193" cy="799264"/>
        </a:xfrm>
        <a:prstGeom prst="ellipse">
          <a:avLst/>
        </a:prstGeom>
        <a:solidFill>
          <a:schemeClr val="accent4">
            <a:tint val="50000"/>
            <a:hueOff val="6868515"/>
            <a:satOff val="-36094"/>
            <a:lumOff val="-26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24F05-23EA-4553-8AFA-BD9A1B586044}">
      <dsp:nvSpPr>
        <dsp:cNvPr id="0" name=""/>
        <dsp:cNvSpPr/>
      </dsp:nvSpPr>
      <dsp:spPr>
        <a:xfrm>
          <a:off x="5286010" y="1950072"/>
          <a:ext cx="1723699" cy="462012"/>
        </a:xfrm>
        <a:prstGeom prst="roundRect">
          <a:avLst/>
        </a:prstGeom>
        <a:solidFill>
          <a:schemeClr val="accent4">
            <a:hueOff val="8316554"/>
            <a:satOff val="-3837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5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研究生</a:t>
          </a:r>
        </a:p>
      </dsp:txBody>
      <dsp:txXfrm>
        <a:off x="5308564" y="1972626"/>
        <a:ext cx="1678591" cy="416904"/>
      </dsp:txXfrm>
    </dsp:sp>
    <dsp:sp modelId="{EA2B209E-B422-4CDF-8D99-F5E6D5A800A0}">
      <dsp:nvSpPr>
        <dsp:cNvPr id="0" name=""/>
        <dsp:cNvSpPr/>
      </dsp:nvSpPr>
      <dsp:spPr>
        <a:xfrm>
          <a:off x="4807773" y="1496890"/>
          <a:ext cx="799193" cy="799264"/>
        </a:xfrm>
        <a:prstGeom prst="ellipse">
          <a:avLst/>
        </a:prstGeom>
        <a:solidFill>
          <a:schemeClr val="accent4">
            <a:tint val="50000"/>
            <a:hueOff val="9158019"/>
            <a:satOff val="-48125"/>
            <a:lumOff val="-34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2F4F9-6B80-4829-A2CA-0A16A2E36265}">
      <dsp:nvSpPr>
        <dsp:cNvPr id="0" name=""/>
        <dsp:cNvSpPr/>
      </dsp:nvSpPr>
      <dsp:spPr>
        <a:xfrm>
          <a:off x="5458635" y="995285"/>
          <a:ext cx="1723699" cy="462012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5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1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rPr>
            <a:t>博士</a:t>
          </a:r>
        </a:p>
      </dsp:txBody>
      <dsp:txXfrm>
        <a:off x="5481189" y="1017839"/>
        <a:ext cx="1678591" cy="416904"/>
      </dsp:txXfrm>
    </dsp:sp>
    <dsp:sp modelId="{6A449A13-0468-409A-8387-6AE4A47AB799}">
      <dsp:nvSpPr>
        <dsp:cNvPr id="0" name=""/>
        <dsp:cNvSpPr/>
      </dsp:nvSpPr>
      <dsp:spPr>
        <a:xfrm>
          <a:off x="4980398" y="542102"/>
          <a:ext cx="799193" cy="799264"/>
        </a:xfrm>
        <a:prstGeom prst="ellipse">
          <a:avLst/>
        </a:prstGeom>
        <a:solidFill>
          <a:schemeClr val="accent4">
            <a:tint val="50000"/>
            <a:hueOff val="11447524"/>
            <a:satOff val="-60156"/>
            <a:lumOff val="-4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85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1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25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1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5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2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3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1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6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51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98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F7F0D-ADAC-4FC5-9E0E-D46C6A0268EC}" type="datetimeFigureOut">
              <a:rPr lang="zh-CN" altLang="en-US" smtClean="0"/>
              <a:t>2018/5/12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DF01-35D2-4B61-AEE8-401F0F6C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2437200" cy="6858000"/>
          </a:xfrm>
          <a:prstGeom prst="rect">
            <a:avLst/>
          </a:prstGeom>
          <a:solidFill>
            <a:srgbClr val="A5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22310" y="0"/>
            <a:ext cx="2437200" cy="6858000"/>
          </a:xfrm>
          <a:prstGeom prst="rect">
            <a:avLst/>
          </a:prstGeom>
          <a:solidFill>
            <a:srgbClr val="FF6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59510" y="0"/>
            <a:ext cx="2437200" cy="6858000"/>
          </a:xfrm>
          <a:prstGeom prst="rect">
            <a:avLst/>
          </a:prstGeom>
          <a:solidFill>
            <a:srgbClr val="FFC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96335" y="0"/>
            <a:ext cx="2437200" cy="6858000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733535" y="0"/>
            <a:ext cx="2437200" cy="6858000"/>
          </a:xfrm>
          <a:prstGeom prst="rect">
            <a:avLst/>
          </a:prstGeom>
          <a:solidFill>
            <a:srgbClr val="1B6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319" y="-745672"/>
            <a:ext cx="11132457" cy="83493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77" y="1422399"/>
            <a:ext cx="5359646" cy="301569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074622" y="1759998"/>
            <a:ext cx="4057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Better Fans</a:t>
            </a:r>
            <a:endParaRPr lang="zh-CN" altLang="en-US" sz="48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08985" y="3336667"/>
            <a:ext cx="468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粉丝们</a:t>
            </a:r>
            <a:r>
              <a:rPr lang="en-US" altLang="zh-CN" sz="2000" dirty="0">
                <a:solidFill>
                  <a:schemeClr val="bg1"/>
                </a:solidFill>
                <a:latin typeface="+mj-lt"/>
                <a:ea typeface="阿美简体" panose="02010600010101010101" pitchFamily="2" charset="-122"/>
              </a:rPr>
              <a:t>de</a:t>
            </a:r>
            <a:r>
              <a:rPr lang="zh-CN" altLang="en-US" sz="20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专属教程网站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369FA9B-D2F7-423F-B91F-017F2E2A8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" b="43377"/>
          <a:stretch/>
        </p:blipFill>
        <p:spPr>
          <a:xfrm>
            <a:off x="937278" y="1422400"/>
            <a:ext cx="5359645" cy="30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2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733675" y="409996"/>
            <a:ext cx="6724650" cy="1095930"/>
            <a:chOff x="2318533" y="409996"/>
            <a:chExt cx="6724650" cy="1095930"/>
          </a:xfrm>
        </p:grpSpPr>
        <p:sp>
          <p:nvSpPr>
            <p:cNvPr id="23" name="文本框 22"/>
            <p:cNvSpPr txBox="1"/>
            <p:nvPr/>
          </p:nvSpPr>
          <p:spPr>
            <a:xfrm>
              <a:off x="4414033" y="409996"/>
              <a:ext cx="2533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318533" y="1044261"/>
              <a:ext cx="6724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srgbClr val="8CCCC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DE27F7B1-241B-4B17-8E64-5F968DDFB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874540"/>
              </p:ext>
            </p:extLst>
          </p:nvPr>
        </p:nvGraphicFramePr>
        <p:xfrm>
          <a:off x="1407068" y="1056327"/>
          <a:ext cx="7713685" cy="5142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Rectangle 8">
            <a:extLst>
              <a:ext uri="{FF2B5EF4-FFF2-40B4-BE49-F238E27FC236}">
                <a16:creationId xmlns:a16="http://schemas.microsoft.com/office/drawing/2014/main" id="{4105EBE2-9A7E-4EDB-B34B-013E3DFCB972}"/>
              </a:ext>
            </a:extLst>
          </p:cNvPr>
          <p:cNvSpPr/>
          <p:nvPr/>
        </p:nvSpPr>
        <p:spPr>
          <a:xfrm>
            <a:off x="9549653" y="1606502"/>
            <a:ext cx="1951716" cy="3003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ms-MY" sz="160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这是</a:t>
            </a:r>
            <a:r>
              <a:rPr lang="zh-CN" altLang="en-US" sz="160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在新浪微博上的检索结果，为能检索出结果，我们采用了不同的，结果尽可能多的方式检索。</a:t>
            </a:r>
            <a:endParaRPr lang="en-US" altLang="zh-CN" sz="16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ms-MY" sz="160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但</a:t>
            </a:r>
            <a:r>
              <a:rPr lang="zh-CN" altLang="en-US" sz="160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供需结果依旧十分悬殊</a:t>
            </a:r>
            <a:endParaRPr lang="ms-MY" sz="16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318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H="1">
            <a:off x="1955068" y="3454585"/>
            <a:ext cx="1566290" cy="2209362"/>
          </a:xfrm>
          <a:prstGeom prst="rect">
            <a:avLst/>
          </a:prstGeom>
          <a:solidFill>
            <a:srgbClr val="FF6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H="1">
            <a:off x="4286740" y="3429000"/>
            <a:ext cx="1566290" cy="2219960"/>
          </a:xfrm>
          <a:prstGeom prst="rect">
            <a:avLst/>
          </a:prstGeom>
          <a:solidFill>
            <a:srgbClr val="FFC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H="1">
            <a:off x="6576132" y="3429000"/>
            <a:ext cx="1566290" cy="2219960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flipH="1">
            <a:off x="8798882" y="3429000"/>
            <a:ext cx="1566290" cy="2230557"/>
          </a:xfrm>
          <a:prstGeom prst="rect">
            <a:avLst/>
          </a:prstGeom>
          <a:solidFill>
            <a:srgbClr val="1B6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 flipH="1">
            <a:off x="2683482" y="3898755"/>
            <a:ext cx="240006" cy="298294"/>
            <a:chOff x="1177" y="1818"/>
            <a:chExt cx="280" cy="348"/>
          </a:xfrm>
          <a:solidFill>
            <a:schemeClr val="bg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1177" y="1818"/>
              <a:ext cx="47" cy="348"/>
            </a:xfrm>
            <a:custGeom>
              <a:avLst/>
              <a:gdLst>
                <a:gd name="T0" fmla="*/ 12 w 24"/>
                <a:gd name="T1" fmla="*/ 0 h 180"/>
                <a:gd name="T2" fmla="*/ 0 w 24"/>
                <a:gd name="T3" fmla="*/ 12 h 180"/>
                <a:gd name="T4" fmla="*/ 0 w 24"/>
                <a:gd name="T5" fmla="*/ 168 h 180"/>
                <a:gd name="T6" fmla="*/ 12 w 24"/>
                <a:gd name="T7" fmla="*/ 180 h 180"/>
                <a:gd name="T8" fmla="*/ 24 w 24"/>
                <a:gd name="T9" fmla="*/ 168 h 180"/>
                <a:gd name="T10" fmla="*/ 24 w 24"/>
                <a:gd name="T11" fmla="*/ 12 h 180"/>
                <a:gd name="T12" fmla="*/ 12 w 24"/>
                <a:gd name="T13" fmla="*/ 0 h 180"/>
                <a:gd name="T14" fmla="*/ 16 w 24"/>
                <a:gd name="T15" fmla="*/ 168 h 180"/>
                <a:gd name="T16" fmla="*/ 12 w 24"/>
                <a:gd name="T17" fmla="*/ 172 h 180"/>
                <a:gd name="T18" fmla="*/ 8 w 24"/>
                <a:gd name="T19" fmla="*/ 168 h 180"/>
                <a:gd name="T20" fmla="*/ 8 w 24"/>
                <a:gd name="T21" fmla="*/ 12 h 180"/>
                <a:gd name="T22" fmla="*/ 12 w 24"/>
                <a:gd name="T23" fmla="*/ 8 h 180"/>
                <a:gd name="T24" fmla="*/ 16 w 24"/>
                <a:gd name="T25" fmla="*/ 12 h 180"/>
                <a:gd name="T26" fmla="*/ 16 w 24"/>
                <a:gd name="T27" fmla="*/ 1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8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19" y="180"/>
                    <a:pt x="24" y="175"/>
                    <a:pt x="24" y="16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  <a:moveTo>
                    <a:pt x="16" y="168"/>
                  </a:moveTo>
                  <a:cubicBezTo>
                    <a:pt x="16" y="170"/>
                    <a:pt x="14" y="172"/>
                    <a:pt x="12" y="172"/>
                  </a:cubicBezTo>
                  <a:cubicBezTo>
                    <a:pt x="10" y="172"/>
                    <a:pt x="8" y="170"/>
                    <a:pt x="8" y="16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4" y="8"/>
                    <a:pt x="16" y="10"/>
                    <a:pt x="16" y="12"/>
                  </a:cubicBezTo>
                  <a:lnTo>
                    <a:pt x="16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1239" y="1818"/>
              <a:ext cx="218" cy="186"/>
            </a:xfrm>
            <a:custGeom>
              <a:avLst/>
              <a:gdLst>
                <a:gd name="T0" fmla="*/ 109 w 112"/>
                <a:gd name="T1" fmla="*/ 6 h 96"/>
                <a:gd name="T2" fmla="*/ 105 w 112"/>
                <a:gd name="T3" fmla="*/ 7 h 96"/>
                <a:gd name="T4" fmla="*/ 84 w 112"/>
                <a:gd name="T5" fmla="*/ 16 h 96"/>
                <a:gd name="T6" fmla="*/ 61 w 112"/>
                <a:gd name="T7" fmla="*/ 10 h 96"/>
                <a:gd name="T8" fmla="*/ 20 w 112"/>
                <a:gd name="T9" fmla="*/ 0 h 96"/>
                <a:gd name="T10" fmla="*/ 3 w 112"/>
                <a:gd name="T11" fmla="*/ 3 h 96"/>
                <a:gd name="T12" fmla="*/ 0 w 112"/>
                <a:gd name="T13" fmla="*/ 7 h 96"/>
                <a:gd name="T14" fmla="*/ 0 w 112"/>
                <a:gd name="T15" fmla="*/ 79 h 96"/>
                <a:gd name="T16" fmla="*/ 2 w 112"/>
                <a:gd name="T17" fmla="*/ 82 h 96"/>
                <a:gd name="T18" fmla="*/ 5 w 112"/>
                <a:gd name="T19" fmla="*/ 83 h 96"/>
                <a:gd name="T20" fmla="*/ 20 w 112"/>
                <a:gd name="T21" fmla="*/ 80 h 96"/>
                <a:gd name="T22" fmla="*/ 58 w 112"/>
                <a:gd name="T23" fmla="*/ 90 h 96"/>
                <a:gd name="T24" fmla="*/ 84 w 112"/>
                <a:gd name="T25" fmla="*/ 96 h 96"/>
                <a:gd name="T26" fmla="*/ 111 w 112"/>
                <a:gd name="T27" fmla="*/ 85 h 96"/>
                <a:gd name="T28" fmla="*/ 112 w 112"/>
                <a:gd name="T29" fmla="*/ 82 h 96"/>
                <a:gd name="T30" fmla="*/ 112 w 112"/>
                <a:gd name="T31" fmla="*/ 10 h 96"/>
                <a:gd name="T32" fmla="*/ 109 w 112"/>
                <a:gd name="T33" fmla="*/ 6 h 96"/>
                <a:gd name="T34" fmla="*/ 104 w 112"/>
                <a:gd name="T35" fmla="*/ 80 h 96"/>
                <a:gd name="T36" fmla="*/ 92 w 112"/>
                <a:gd name="T37" fmla="*/ 87 h 96"/>
                <a:gd name="T38" fmla="*/ 92 w 112"/>
                <a:gd name="T39" fmla="*/ 80 h 96"/>
                <a:gd name="T40" fmla="*/ 90 w 112"/>
                <a:gd name="T41" fmla="*/ 78 h 96"/>
                <a:gd name="T42" fmla="*/ 88 w 112"/>
                <a:gd name="T43" fmla="*/ 80 h 96"/>
                <a:gd name="T44" fmla="*/ 88 w 112"/>
                <a:gd name="T45" fmla="*/ 87 h 96"/>
                <a:gd name="T46" fmla="*/ 84 w 112"/>
                <a:gd name="T47" fmla="*/ 88 h 96"/>
                <a:gd name="T48" fmla="*/ 84 w 112"/>
                <a:gd name="T49" fmla="*/ 36 h 96"/>
                <a:gd name="T50" fmla="*/ 82 w 112"/>
                <a:gd name="T51" fmla="*/ 34 h 96"/>
                <a:gd name="T52" fmla="*/ 80 w 112"/>
                <a:gd name="T53" fmla="*/ 36 h 96"/>
                <a:gd name="T54" fmla="*/ 80 w 112"/>
                <a:gd name="T55" fmla="*/ 87 h 96"/>
                <a:gd name="T56" fmla="*/ 76 w 112"/>
                <a:gd name="T57" fmla="*/ 87 h 96"/>
                <a:gd name="T58" fmla="*/ 76 w 112"/>
                <a:gd name="T59" fmla="*/ 68 h 96"/>
                <a:gd name="T60" fmla="*/ 74 w 112"/>
                <a:gd name="T61" fmla="*/ 66 h 96"/>
                <a:gd name="T62" fmla="*/ 72 w 112"/>
                <a:gd name="T63" fmla="*/ 68 h 96"/>
                <a:gd name="T64" fmla="*/ 72 w 112"/>
                <a:gd name="T65" fmla="*/ 86 h 96"/>
                <a:gd name="T66" fmla="*/ 61 w 112"/>
                <a:gd name="T67" fmla="*/ 82 h 96"/>
                <a:gd name="T68" fmla="*/ 20 w 112"/>
                <a:gd name="T69" fmla="*/ 72 h 96"/>
                <a:gd name="T70" fmla="*/ 8 w 112"/>
                <a:gd name="T71" fmla="*/ 74 h 96"/>
                <a:gd name="T72" fmla="*/ 8 w 112"/>
                <a:gd name="T73" fmla="*/ 10 h 96"/>
                <a:gd name="T74" fmla="*/ 20 w 112"/>
                <a:gd name="T75" fmla="*/ 8 h 96"/>
                <a:gd name="T76" fmla="*/ 58 w 112"/>
                <a:gd name="T77" fmla="*/ 18 h 96"/>
                <a:gd name="T78" fmla="*/ 84 w 112"/>
                <a:gd name="T79" fmla="*/ 24 h 96"/>
                <a:gd name="T80" fmla="*/ 104 w 112"/>
                <a:gd name="T81" fmla="*/ 18 h 96"/>
                <a:gd name="T82" fmla="*/ 104 w 112"/>
                <a:gd name="T83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96">
                  <a:moveTo>
                    <a:pt x="109" y="6"/>
                  </a:moveTo>
                  <a:cubicBezTo>
                    <a:pt x="108" y="6"/>
                    <a:pt x="106" y="6"/>
                    <a:pt x="105" y="7"/>
                  </a:cubicBezTo>
                  <a:cubicBezTo>
                    <a:pt x="101" y="11"/>
                    <a:pt x="95" y="16"/>
                    <a:pt x="84" y="16"/>
                  </a:cubicBezTo>
                  <a:cubicBezTo>
                    <a:pt x="77" y="16"/>
                    <a:pt x="70" y="14"/>
                    <a:pt x="61" y="10"/>
                  </a:cubicBezTo>
                  <a:cubicBezTo>
                    <a:pt x="46" y="4"/>
                    <a:pt x="32" y="0"/>
                    <a:pt x="20" y="0"/>
                  </a:cubicBezTo>
                  <a:cubicBezTo>
                    <a:pt x="12" y="0"/>
                    <a:pt x="6" y="2"/>
                    <a:pt x="3" y="3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1" y="82"/>
                    <a:pt x="2" y="82"/>
                  </a:cubicBezTo>
                  <a:cubicBezTo>
                    <a:pt x="3" y="83"/>
                    <a:pt x="4" y="83"/>
                    <a:pt x="5" y="83"/>
                  </a:cubicBezTo>
                  <a:cubicBezTo>
                    <a:pt x="8" y="82"/>
                    <a:pt x="12" y="80"/>
                    <a:pt x="20" y="80"/>
                  </a:cubicBezTo>
                  <a:cubicBezTo>
                    <a:pt x="31" y="80"/>
                    <a:pt x="44" y="84"/>
                    <a:pt x="58" y="90"/>
                  </a:cubicBezTo>
                  <a:cubicBezTo>
                    <a:pt x="67" y="94"/>
                    <a:pt x="76" y="96"/>
                    <a:pt x="84" y="96"/>
                  </a:cubicBezTo>
                  <a:cubicBezTo>
                    <a:pt x="98" y="96"/>
                    <a:pt x="106" y="90"/>
                    <a:pt x="111" y="85"/>
                  </a:cubicBezTo>
                  <a:cubicBezTo>
                    <a:pt x="112" y="84"/>
                    <a:pt x="112" y="83"/>
                    <a:pt x="112" y="82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8"/>
                    <a:pt x="111" y="7"/>
                    <a:pt x="109" y="6"/>
                  </a:cubicBezTo>
                  <a:close/>
                  <a:moveTo>
                    <a:pt x="104" y="80"/>
                  </a:moveTo>
                  <a:cubicBezTo>
                    <a:pt x="101" y="83"/>
                    <a:pt x="97" y="85"/>
                    <a:pt x="92" y="87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79"/>
                    <a:pt x="91" y="78"/>
                    <a:pt x="90" y="78"/>
                  </a:cubicBezTo>
                  <a:cubicBezTo>
                    <a:pt x="89" y="78"/>
                    <a:pt x="88" y="79"/>
                    <a:pt x="88" y="80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8"/>
                    <a:pt x="85" y="88"/>
                    <a:pt x="84" y="88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35"/>
                    <a:pt x="83" y="34"/>
                    <a:pt x="82" y="34"/>
                  </a:cubicBezTo>
                  <a:cubicBezTo>
                    <a:pt x="81" y="34"/>
                    <a:pt x="80" y="35"/>
                    <a:pt x="80" y="36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79" y="87"/>
                    <a:pt x="77" y="87"/>
                    <a:pt x="76" y="8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7"/>
                    <a:pt x="75" y="66"/>
                    <a:pt x="74" y="66"/>
                  </a:cubicBezTo>
                  <a:cubicBezTo>
                    <a:pt x="73" y="66"/>
                    <a:pt x="72" y="67"/>
                    <a:pt x="72" y="68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69" y="85"/>
                    <a:pt x="65" y="84"/>
                    <a:pt x="61" y="82"/>
                  </a:cubicBezTo>
                  <a:cubicBezTo>
                    <a:pt x="46" y="76"/>
                    <a:pt x="32" y="72"/>
                    <a:pt x="20" y="72"/>
                  </a:cubicBezTo>
                  <a:cubicBezTo>
                    <a:pt x="15" y="72"/>
                    <a:pt x="11" y="73"/>
                    <a:pt x="8" y="7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1" y="9"/>
                    <a:pt x="15" y="8"/>
                    <a:pt x="20" y="8"/>
                  </a:cubicBezTo>
                  <a:cubicBezTo>
                    <a:pt x="31" y="8"/>
                    <a:pt x="44" y="12"/>
                    <a:pt x="58" y="18"/>
                  </a:cubicBezTo>
                  <a:cubicBezTo>
                    <a:pt x="67" y="22"/>
                    <a:pt x="76" y="24"/>
                    <a:pt x="84" y="24"/>
                  </a:cubicBezTo>
                  <a:cubicBezTo>
                    <a:pt x="93" y="24"/>
                    <a:pt x="99" y="21"/>
                    <a:pt x="104" y="18"/>
                  </a:cubicBezTo>
                  <a:lnTo>
                    <a:pt x="104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12" name="Freeform 10"/>
          <p:cNvSpPr>
            <a:spLocks noEditPoints="1"/>
          </p:cNvSpPr>
          <p:nvPr/>
        </p:nvSpPr>
        <p:spPr bwMode="auto">
          <a:xfrm flipH="1">
            <a:off x="7236933" y="3917364"/>
            <a:ext cx="244687" cy="294333"/>
          </a:xfrm>
          <a:custGeom>
            <a:avLst/>
            <a:gdLst>
              <a:gd name="T0" fmla="*/ 142 w 142"/>
              <a:gd name="T1" fmla="*/ 1 h 172"/>
              <a:gd name="T2" fmla="*/ 141 w 142"/>
              <a:gd name="T3" fmla="*/ 0 h 172"/>
              <a:gd name="T4" fmla="*/ 141 w 142"/>
              <a:gd name="T5" fmla="*/ 0 h 172"/>
              <a:gd name="T6" fmla="*/ 140 w 142"/>
              <a:gd name="T7" fmla="*/ 0 h 172"/>
              <a:gd name="T8" fmla="*/ 139 w 142"/>
              <a:gd name="T9" fmla="*/ 0 h 172"/>
              <a:gd name="T10" fmla="*/ 138 w 142"/>
              <a:gd name="T11" fmla="*/ 0 h 172"/>
              <a:gd name="T12" fmla="*/ 137 w 142"/>
              <a:gd name="T13" fmla="*/ 0 h 172"/>
              <a:gd name="T14" fmla="*/ 1 w 142"/>
              <a:gd name="T15" fmla="*/ 104 h 172"/>
              <a:gd name="T16" fmla="*/ 2 w 142"/>
              <a:gd name="T17" fmla="*/ 105 h 172"/>
              <a:gd name="T18" fmla="*/ 4 w 142"/>
              <a:gd name="T19" fmla="*/ 106 h 172"/>
              <a:gd name="T20" fmla="*/ 54 w 142"/>
              <a:gd name="T21" fmla="*/ 136 h 172"/>
              <a:gd name="T22" fmla="*/ 54 w 142"/>
              <a:gd name="T23" fmla="*/ 137 h 172"/>
              <a:gd name="T24" fmla="*/ 55 w 142"/>
              <a:gd name="T25" fmla="*/ 137 h 172"/>
              <a:gd name="T26" fmla="*/ 55 w 142"/>
              <a:gd name="T27" fmla="*/ 138 h 172"/>
              <a:gd name="T28" fmla="*/ 55 w 142"/>
              <a:gd name="T29" fmla="*/ 138 h 172"/>
              <a:gd name="T30" fmla="*/ 57 w 142"/>
              <a:gd name="T31" fmla="*/ 139 h 172"/>
              <a:gd name="T32" fmla="*/ 57 w 142"/>
              <a:gd name="T33" fmla="*/ 139 h 172"/>
              <a:gd name="T34" fmla="*/ 58 w 142"/>
              <a:gd name="T35" fmla="*/ 139 h 172"/>
              <a:gd name="T36" fmla="*/ 108 w 142"/>
              <a:gd name="T37" fmla="*/ 170 h 172"/>
              <a:gd name="T38" fmla="*/ 109 w 142"/>
              <a:gd name="T39" fmla="*/ 171 h 172"/>
              <a:gd name="T40" fmla="*/ 110 w 142"/>
              <a:gd name="T41" fmla="*/ 172 h 172"/>
              <a:gd name="T42" fmla="*/ 142 w 142"/>
              <a:gd name="T43" fmla="*/ 3 h 172"/>
              <a:gd name="T44" fmla="*/ 142 w 142"/>
              <a:gd name="T45" fmla="*/ 2 h 172"/>
              <a:gd name="T46" fmla="*/ 16 w 142"/>
              <a:gd name="T47" fmla="*/ 97 h 172"/>
              <a:gd name="T48" fmla="*/ 50 w 142"/>
              <a:gd name="T49" fmla="*/ 91 h 172"/>
              <a:gd name="T50" fmla="*/ 16 w 142"/>
              <a:gd name="T51" fmla="*/ 97 h 172"/>
              <a:gd name="T52" fmla="*/ 123 w 142"/>
              <a:gd name="T53" fmla="*/ 23 h 172"/>
              <a:gd name="T54" fmla="*/ 53 w 142"/>
              <a:gd name="T55" fmla="*/ 94 h 172"/>
              <a:gd name="T56" fmla="*/ 128 w 142"/>
              <a:gd name="T57" fmla="*/ 27 h 172"/>
              <a:gd name="T58" fmla="*/ 97 w 142"/>
              <a:gd name="T59" fmla="*/ 121 h 172"/>
              <a:gd name="T60" fmla="*/ 110 w 142"/>
              <a:gd name="T61" fmla="*/ 154 h 172"/>
              <a:gd name="T62" fmla="*/ 131 w 142"/>
              <a:gd name="T63" fmla="*/ 3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2" h="172">
                <a:moveTo>
                  <a:pt x="142" y="2"/>
                </a:moveTo>
                <a:cubicBezTo>
                  <a:pt x="142" y="1"/>
                  <a:pt x="142" y="1"/>
                  <a:pt x="142" y="1"/>
                </a:cubicBezTo>
                <a:cubicBezTo>
                  <a:pt x="142" y="1"/>
                  <a:pt x="141" y="1"/>
                  <a:pt x="141" y="1"/>
                </a:cubicBezTo>
                <a:cubicBezTo>
                  <a:pt x="141" y="1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38" y="0"/>
                  <a:pt x="138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2" y="99"/>
                  <a:pt x="2" y="99"/>
                  <a:pt x="2" y="99"/>
                </a:cubicBezTo>
                <a:cubicBezTo>
                  <a:pt x="0" y="100"/>
                  <a:pt x="0" y="103"/>
                  <a:pt x="1" y="104"/>
                </a:cubicBezTo>
                <a:cubicBezTo>
                  <a:pt x="1" y="105"/>
                  <a:pt x="1" y="105"/>
                  <a:pt x="2" y="105"/>
                </a:cubicBezTo>
                <a:cubicBezTo>
                  <a:pt x="2" y="105"/>
                  <a:pt x="2" y="105"/>
                  <a:pt x="2" y="105"/>
                </a:cubicBezTo>
                <a:cubicBezTo>
                  <a:pt x="2" y="105"/>
                  <a:pt x="2" y="105"/>
                  <a:pt x="2" y="105"/>
                </a:cubicBezTo>
                <a:cubicBezTo>
                  <a:pt x="2" y="106"/>
                  <a:pt x="3" y="106"/>
                  <a:pt x="4" y="106"/>
                </a:cubicBezTo>
                <a:cubicBezTo>
                  <a:pt x="47" y="99"/>
                  <a:pt x="47" y="99"/>
                  <a:pt x="47" y="99"/>
                </a:cubicBezTo>
                <a:cubicBezTo>
                  <a:pt x="54" y="136"/>
                  <a:pt x="54" y="136"/>
                  <a:pt x="54" y="136"/>
                </a:cubicBezTo>
                <a:cubicBezTo>
                  <a:pt x="54" y="136"/>
                  <a:pt x="54" y="137"/>
                  <a:pt x="54" y="137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54" y="137"/>
                  <a:pt x="55" y="137"/>
                  <a:pt x="55" y="137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6" y="138"/>
                  <a:pt x="56" y="138"/>
                  <a:pt x="56" y="138"/>
                </a:cubicBezTo>
                <a:cubicBezTo>
                  <a:pt x="56" y="139"/>
                  <a:pt x="56" y="139"/>
                  <a:pt x="57" y="139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7" y="139"/>
                  <a:pt x="58" y="139"/>
                  <a:pt x="58" y="139"/>
                </a:cubicBezTo>
                <a:cubicBezTo>
                  <a:pt x="95" y="128"/>
                  <a:pt x="95" y="128"/>
                  <a:pt x="95" y="128"/>
                </a:cubicBezTo>
                <a:cubicBezTo>
                  <a:pt x="108" y="170"/>
                  <a:pt x="108" y="170"/>
                  <a:pt x="108" y="170"/>
                </a:cubicBezTo>
                <a:cubicBezTo>
                  <a:pt x="108" y="170"/>
                  <a:pt x="108" y="171"/>
                  <a:pt x="109" y="171"/>
                </a:cubicBezTo>
                <a:cubicBezTo>
                  <a:pt x="109" y="171"/>
                  <a:pt x="109" y="171"/>
                  <a:pt x="109" y="171"/>
                </a:cubicBezTo>
                <a:cubicBezTo>
                  <a:pt x="109" y="171"/>
                  <a:pt x="109" y="171"/>
                  <a:pt x="109" y="171"/>
                </a:cubicBezTo>
                <a:cubicBezTo>
                  <a:pt x="109" y="172"/>
                  <a:pt x="110" y="172"/>
                  <a:pt x="110" y="172"/>
                </a:cubicBezTo>
                <a:cubicBezTo>
                  <a:pt x="112" y="172"/>
                  <a:pt x="114" y="170"/>
                  <a:pt x="114" y="168"/>
                </a:cubicBezTo>
                <a:cubicBezTo>
                  <a:pt x="142" y="3"/>
                  <a:pt x="142" y="3"/>
                  <a:pt x="142" y="3"/>
                </a:cubicBezTo>
                <a:cubicBezTo>
                  <a:pt x="142" y="3"/>
                  <a:pt x="142" y="3"/>
                  <a:pt x="142" y="3"/>
                </a:cubicBezTo>
                <a:cubicBezTo>
                  <a:pt x="142" y="3"/>
                  <a:pt x="142" y="2"/>
                  <a:pt x="142" y="2"/>
                </a:cubicBezTo>
                <a:cubicBezTo>
                  <a:pt x="142" y="2"/>
                  <a:pt x="142" y="2"/>
                  <a:pt x="142" y="2"/>
                </a:cubicBezTo>
                <a:close/>
                <a:moveTo>
                  <a:pt x="16" y="97"/>
                </a:moveTo>
                <a:cubicBezTo>
                  <a:pt x="117" y="23"/>
                  <a:pt x="117" y="23"/>
                  <a:pt x="117" y="23"/>
                </a:cubicBezTo>
                <a:cubicBezTo>
                  <a:pt x="50" y="91"/>
                  <a:pt x="50" y="91"/>
                  <a:pt x="50" y="91"/>
                </a:cubicBezTo>
                <a:cubicBezTo>
                  <a:pt x="50" y="91"/>
                  <a:pt x="49" y="91"/>
                  <a:pt x="49" y="91"/>
                </a:cubicBezTo>
                <a:lnTo>
                  <a:pt x="16" y="97"/>
                </a:lnTo>
                <a:close/>
                <a:moveTo>
                  <a:pt x="53" y="94"/>
                </a:moveTo>
                <a:cubicBezTo>
                  <a:pt x="123" y="23"/>
                  <a:pt x="123" y="23"/>
                  <a:pt x="123" y="23"/>
                </a:cubicBezTo>
                <a:cubicBezTo>
                  <a:pt x="59" y="126"/>
                  <a:pt x="59" y="126"/>
                  <a:pt x="59" y="126"/>
                </a:cubicBezTo>
                <a:lnTo>
                  <a:pt x="53" y="94"/>
                </a:lnTo>
                <a:close/>
                <a:moveTo>
                  <a:pt x="64" y="130"/>
                </a:moveTo>
                <a:cubicBezTo>
                  <a:pt x="128" y="27"/>
                  <a:pt x="128" y="27"/>
                  <a:pt x="128" y="27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97" y="121"/>
                  <a:pt x="97" y="120"/>
                  <a:pt x="97" y="121"/>
                </a:cubicBezTo>
                <a:lnTo>
                  <a:pt x="64" y="130"/>
                </a:lnTo>
                <a:close/>
                <a:moveTo>
                  <a:pt x="110" y="154"/>
                </a:moveTo>
                <a:cubicBezTo>
                  <a:pt x="100" y="123"/>
                  <a:pt x="100" y="123"/>
                  <a:pt x="100" y="123"/>
                </a:cubicBezTo>
                <a:cubicBezTo>
                  <a:pt x="131" y="30"/>
                  <a:pt x="131" y="30"/>
                  <a:pt x="131" y="30"/>
                </a:cubicBezTo>
                <a:lnTo>
                  <a:pt x="110" y="1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 bwMode="auto">
          <a:xfrm flipH="1">
            <a:off x="9420781" y="3854705"/>
            <a:ext cx="322491" cy="312155"/>
            <a:chOff x="3683" y="2009"/>
            <a:chExt cx="312" cy="302"/>
          </a:xfrm>
          <a:solidFill>
            <a:schemeClr val="bg1"/>
          </a:solidFill>
        </p:grpSpPr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3791" y="2108"/>
              <a:ext cx="105" cy="104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27 w 54"/>
                <a:gd name="T5" fmla="*/ 54 h 54"/>
                <a:gd name="T6" fmla="*/ 54 w 54"/>
                <a:gd name="T7" fmla="*/ 27 h 54"/>
                <a:gd name="T8" fmla="*/ 27 w 54"/>
                <a:gd name="T9" fmla="*/ 0 h 54"/>
                <a:gd name="T10" fmla="*/ 27 w 54"/>
                <a:gd name="T11" fmla="*/ 50 h 54"/>
                <a:gd name="T12" fmla="*/ 4 w 54"/>
                <a:gd name="T13" fmla="*/ 27 h 54"/>
                <a:gd name="T14" fmla="*/ 27 w 54"/>
                <a:gd name="T15" fmla="*/ 4 h 54"/>
                <a:gd name="T16" fmla="*/ 50 w 54"/>
                <a:gd name="T17" fmla="*/ 27 h 54"/>
                <a:gd name="T18" fmla="*/ 27 w 54"/>
                <a:gd name="T19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27" y="50"/>
                  </a:moveTo>
                  <a:cubicBezTo>
                    <a:pt x="14" y="50"/>
                    <a:pt x="4" y="40"/>
                    <a:pt x="4" y="27"/>
                  </a:cubicBezTo>
                  <a:cubicBezTo>
                    <a:pt x="4" y="14"/>
                    <a:pt x="14" y="4"/>
                    <a:pt x="27" y="4"/>
                  </a:cubicBezTo>
                  <a:cubicBezTo>
                    <a:pt x="40" y="4"/>
                    <a:pt x="50" y="14"/>
                    <a:pt x="50" y="27"/>
                  </a:cubicBezTo>
                  <a:cubicBezTo>
                    <a:pt x="50" y="40"/>
                    <a:pt x="40" y="50"/>
                    <a:pt x="2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3683" y="2009"/>
              <a:ext cx="312" cy="302"/>
            </a:xfrm>
            <a:custGeom>
              <a:avLst/>
              <a:gdLst>
                <a:gd name="T0" fmla="*/ 154 w 161"/>
                <a:gd name="T1" fmla="*/ 62 h 156"/>
                <a:gd name="T2" fmla="*/ 145 w 161"/>
                <a:gd name="T3" fmla="*/ 37 h 156"/>
                <a:gd name="T4" fmla="*/ 122 w 161"/>
                <a:gd name="T5" fmla="*/ 16 h 156"/>
                <a:gd name="T6" fmla="*/ 98 w 161"/>
                <a:gd name="T7" fmla="*/ 6 h 156"/>
                <a:gd name="T8" fmla="*/ 66 w 161"/>
                <a:gd name="T9" fmla="*/ 5 h 156"/>
                <a:gd name="T10" fmla="*/ 52 w 161"/>
                <a:gd name="T11" fmla="*/ 25 h 156"/>
                <a:gd name="T12" fmla="*/ 17 w 161"/>
                <a:gd name="T13" fmla="*/ 30 h 156"/>
                <a:gd name="T14" fmla="*/ 29 w 161"/>
                <a:gd name="T15" fmla="*/ 48 h 156"/>
                <a:gd name="T16" fmla="*/ 6 w 161"/>
                <a:gd name="T17" fmla="*/ 62 h 156"/>
                <a:gd name="T18" fmla="*/ 5 w 161"/>
                <a:gd name="T19" fmla="*/ 94 h 156"/>
                <a:gd name="T20" fmla="*/ 29 w 161"/>
                <a:gd name="T21" fmla="*/ 108 h 156"/>
                <a:gd name="T22" fmla="*/ 17 w 161"/>
                <a:gd name="T23" fmla="*/ 125 h 156"/>
                <a:gd name="T24" fmla="*/ 41 w 161"/>
                <a:gd name="T25" fmla="*/ 141 h 156"/>
                <a:gd name="T26" fmla="*/ 66 w 161"/>
                <a:gd name="T27" fmla="*/ 150 h 156"/>
                <a:gd name="T28" fmla="*/ 95 w 161"/>
                <a:gd name="T29" fmla="*/ 154 h 156"/>
                <a:gd name="T30" fmla="*/ 111 w 161"/>
                <a:gd name="T31" fmla="*/ 130 h 156"/>
                <a:gd name="T32" fmla="*/ 127 w 161"/>
                <a:gd name="T33" fmla="*/ 141 h 156"/>
                <a:gd name="T34" fmla="*/ 144 w 161"/>
                <a:gd name="T35" fmla="*/ 117 h 156"/>
                <a:gd name="T36" fmla="*/ 155 w 161"/>
                <a:gd name="T37" fmla="*/ 94 h 156"/>
                <a:gd name="T38" fmla="*/ 161 w 161"/>
                <a:gd name="T39" fmla="*/ 78 h 156"/>
                <a:gd name="T40" fmla="*/ 114 w 161"/>
                <a:gd name="T41" fmla="*/ 122 h 156"/>
                <a:gd name="T42" fmla="*/ 111 w 161"/>
                <a:gd name="T43" fmla="*/ 121 h 156"/>
                <a:gd name="T44" fmla="*/ 93 w 161"/>
                <a:gd name="T45" fmla="*/ 129 h 156"/>
                <a:gd name="T46" fmla="*/ 90 w 161"/>
                <a:gd name="T47" fmla="*/ 147 h 156"/>
                <a:gd name="T48" fmla="*/ 71 w 161"/>
                <a:gd name="T49" fmla="*/ 129 h 156"/>
                <a:gd name="T50" fmla="*/ 52 w 161"/>
                <a:gd name="T51" fmla="*/ 122 h 156"/>
                <a:gd name="T52" fmla="*/ 49 w 161"/>
                <a:gd name="T53" fmla="*/ 122 h 156"/>
                <a:gd name="T54" fmla="*/ 37 w 161"/>
                <a:gd name="T55" fmla="*/ 112 h 156"/>
                <a:gd name="T56" fmla="*/ 38 w 161"/>
                <a:gd name="T57" fmla="*/ 109 h 156"/>
                <a:gd name="T58" fmla="*/ 38 w 161"/>
                <a:gd name="T59" fmla="*/ 107 h 156"/>
                <a:gd name="T60" fmla="*/ 9 w 161"/>
                <a:gd name="T61" fmla="*/ 86 h 156"/>
                <a:gd name="T62" fmla="*/ 26 w 161"/>
                <a:gd name="T63" fmla="*/ 70 h 156"/>
                <a:gd name="T64" fmla="*/ 38 w 161"/>
                <a:gd name="T65" fmla="*/ 49 h 156"/>
                <a:gd name="T66" fmla="*/ 38 w 161"/>
                <a:gd name="T67" fmla="*/ 46 h 156"/>
                <a:gd name="T68" fmla="*/ 25 w 161"/>
                <a:gd name="T69" fmla="*/ 33 h 156"/>
                <a:gd name="T70" fmla="*/ 50 w 161"/>
                <a:gd name="T71" fmla="*/ 34 h 156"/>
                <a:gd name="T72" fmla="*/ 50 w 161"/>
                <a:gd name="T73" fmla="*/ 34 h 156"/>
                <a:gd name="T74" fmla="*/ 53 w 161"/>
                <a:gd name="T75" fmla="*/ 34 h 156"/>
                <a:gd name="T76" fmla="*/ 74 w 161"/>
                <a:gd name="T77" fmla="*/ 8 h 156"/>
                <a:gd name="T78" fmla="*/ 90 w 161"/>
                <a:gd name="T79" fmla="*/ 23 h 156"/>
                <a:gd name="T80" fmla="*/ 110 w 161"/>
                <a:gd name="T81" fmla="*/ 35 h 156"/>
                <a:gd name="T82" fmla="*/ 112 w 161"/>
                <a:gd name="T83" fmla="*/ 34 h 156"/>
                <a:gd name="T84" fmla="*/ 115 w 161"/>
                <a:gd name="T85" fmla="*/ 34 h 156"/>
                <a:gd name="T86" fmla="*/ 126 w 161"/>
                <a:gd name="T87" fmla="*/ 46 h 156"/>
                <a:gd name="T88" fmla="*/ 125 w 161"/>
                <a:gd name="T89" fmla="*/ 49 h 156"/>
                <a:gd name="T90" fmla="*/ 132 w 161"/>
                <a:gd name="T91" fmla="*/ 67 h 156"/>
                <a:gd name="T92" fmla="*/ 138 w 161"/>
                <a:gd name="T93" fmla="*/ 70 h 156"/>
                <a:gd name="T94" fmla="*/ 138 w 161"/>
                <a:gd name="T95" fmla="*/ 86 h 156"/>
                <a:gd name="T96" fmla="*/ 125 w 161"/>
                <a:gd name="T97" fmla="*/ 105 h 156"/>
                <a:gd name="T98" fmla="*/ 125 w 161"/>
                <a:gd name="T99" fmla="*/ 108 h 156"/>
                <a:gd name="T100" fmla="*/ 126 w 161"/>
                <a:gd name="T101" fmla="*/ 11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1" h="156">
                  <a:moveTo>
                    <a:pt x="160" y="65"/>
                  </a:moveTo>
                  <a:cubicBezTo>
                    <a:pt x="160" y="63"/>
                    <a:pt x="158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5" y="62"/>
                    <a:pt x="154" y="62"/>
                    <a:pt x="154" y="62"/>
                  </a:cubicBezTo>
                  <a:cubicBezTo>
                    <a:pt x="139" y="62"/>
                    <a:pt x="139" y="62"/>
                    <a:pt x="139" y="62"/>
                  </a:cubicBezTo>
                  <a:cubicBezTo>
                    <a:pt x="138" y="57"/>
                    <a:pt x="136" y="53"/>
                    <a:pt x="134" y="4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8"/>
                    <a:pt x="145" y="38"/>
                    <a:pt x="145" y="37"/>
                  </a:cubicBezTo>
                  <a:cubicBezTo>
                    <a:pt x="146" y="36"/>
                    <a:pt x="147" y="33"/>
                    <a:pt x="145" y="32"/>
                  </a:cubicBezTo>
                  <a:cubicBezTo>
                    <a:pt x="140" y="25"/>
                    <a:pt x="134" y="19"/>
                    <a:pt x="127" y="15"/>
                  </a:cubicBezTo>
                  <a:cubicBezTo>
                    <a:pt x="126" y="13"/>
                    <a:pt x="122" y="14"/>
                    <a:pt x="122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07" y="24"/>
                    <a:pt x="103" y="22"/>
                    <a:pt x="98" y="21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4"/>
                    <a:pt x="97" y="2"/>
                    <a:pt x="95" y="1"/>
                  </a:cubicBezTo>
                  <a:cubicBezTo>
                    <a:pt x="86" y="0"/>
                    <a:pt x="78" y="0"/>
                    <a:pt x="69" y="1"/>
                  </a:cubicBezTo>
                  <a:cubicBezTo>
                    <a:pt x="67" y="1"/>
                    <a:pt x="66" y="3"/>
                    <a:pt x="66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1" y="21"/>
                    <a:pt x="57" y="23"/>
                    <a:pt x="52" y="25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9" y="13"/>
                    <a:pt x="37" y="12"/>
                    <a:pt x="35" y="13"/>
                  </a:cubicBezTo>
                  <a:cubicBezTo>
                    <a:pt x="28" y="18"/>
                    <a:pt x="22" y="24"/>
                    <a:pt x="17" y="30"/>
                  </a:cubicBezTo>
                  <a:cubicBezTo>
                    <a:pt x="15" y="32"/>
                    <a:pt x="16" y="35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7" y="52"/>
                    <a:pt x="25" y="57"/>
                    <a:pt x="23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3" y="62"/>
                    <a:pt x="1" y="63"/>
                    <a:pt x="1" y="65"/>
                  </a:cubicBezTo>
                  <a:cubicBezTo>
                    <a:pt x="0" y="69"/>
                    <a:pt x="0" y="74"/>
                    <a:pt x="0" y="78"/>
                  </a:cubicBezTo>
                  <a:cubicBezTo>
                    <a:pt x="0" y="82"/>
                    <a:pt x="0" y="86"/>
                    <a:pt x="1" y="91"/>
                  </a:cubicBezTo>
                  <a:cubicBezTo>
                    <a:pt x="1" y="93"/>
                    <a:pt x="3" y="94"/>
                    <a:pt x="5" y="94"/>
                  </a:cubicBezTo>
                  <a:cubicBezTo>
                    <a:pt x="5" y="94"/>
                    <a:pt x="6" y="94"/>
                    <a:pt x="6" y="94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5" y="99"/>
                    <a:pt x="27" y="104"/>
                    <a:pt x="29" y="108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6" y="121"/>
                    <a:pt x="16" y="124"/>
                    <a:pt x="17" y="125"/>
                  </a:cubicBezTo>
                  <a:cubicBezTo>
                    <a:pt x="22" y="132"/>
                    <a:pt x="29" y="138"/>
                    <a:pt x="36" y="142"/>
                  </a:cubicBezTo>
                  <a:cubicBezTo>
                    <a:pt x="36" y="143"/>
                    <a:pt x="37" y="143"/>
                    <a:pt x="38" y="143"/>
                  </a:cubicBezTo>
                  <a:cubicBezTo>
                    <a:pt x="39" y="143"/>
                    <a:pt x="40" y="142"/>
                    <a:pt x="41" y="142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7" y="133"/>
                    <a:pt x="61" y="135"/>
                    <a:pt x="66" y="136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66" y="152"/>
                    <a:pt x="67" y="154"/>
                    <a:pt x="69" y="155"/>
                  </a:cubicBezTo>
                  <a:cubicBezTo>
                    <a:pt x="73" y="155"/>
                    <a:pt x="77" y="156"/>
                    <a:pt x="80" y="156"/>
                  </a:cubicBezTo>
                  <a:cubicBezTo>
                    <a:pt x="85" y="156"/>
                    <a:pt x="90" y="155"/>
                    <a:pt x="95" y="154"/>
                  </a:cubicBezTo>
                  <a:cubicBezTo>
                    <a:pt x="97" y="154"/>
                    <a:pt x="98" y="152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3" y="134"/>
                    <a:pt x="107" y="132"/>
                    <a:pt x="111" y="13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4" y="142"/>
                    <a:pt x="125" y="142"/>
                  </a:cubicBezTo>
                  <a:cubicBezTo>
                    <a:pt x="126" y="142"/>
                    <a:pt x="126" y="142"/>
                    <a:pt x="127" y="141"/>
                  </a:cubicBezTo>
                  <a:cubicBezTo>
                    <a:pt x="134" y="136"/>
                    <a:pt x="140" y="130"/>
                    <a:pt x="145" y="124"/>
                  </a:cubicBezTo>
                  <a:cubicBezTo>
                    <a:pt x="147" y="122"/>
                    <a:pt x="146" y="119"/>
                    <a:pt x="145" y="118"/>
                  </a:cubicBezTo>
                  <a:cubicBezTo>
                    <a:pt x="145" y="118"/>
                    <a:pt x="144" y="118"/>
                    <a:pt x="144" y="118"/>
                  </a:cubicBezTo>
                  <a:cubicBezTo>
                    <a:pt x="144" y="118"/>
                    <a:pt x="144" y="117"/>
                    <a:pt x="144" y="117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6" y="103"/>
                    <a:pt x="138" y="99"/>
                    <a:pt x="139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6" y="94"/>
                    <a:pt x="156" y="94"/>
                  </a:cubicBezTo>
                  <a:cubicBezTo>
                    <a:pt x="158" y="94"/>
                    <a:pt x="160" y="93"/>
                    <a:pt x="160" y="91"/>
                  </a:cubicBezTo>
                  <a:cubicBezTo>
                    <a:pt x="161" y="86"/>
                    <a:pt x="161" y="82"/>
                    <a:pt x="161" y="78"/>
                  </a:cubicBezTo>
                  <a:cubicBezTo>
                    <a:pt x="161" y="74"/>
                    <a:pt x="161" y="69"/>
                    <a:pt x="160" y="65"/>
                  </a:cubicBezTo>
                  <a:close/>
                  <a:moveTo>
                    <a:pt x="125" y="133"/>
                  </a:moveTo>
                  <a:cubicBezTo>
                    <a:pt x="115" y="122"/>
                    <a:pt x="115" y="122"/>
                    <a:pt x="115" y="122"/>
                  </a:cubicBezTo>
                  <a:cubicBezTo>
                    <a:pt x="115" y="122"/>
                    <a:pt x="114" y="122"/>
                    <a:pt x="114" y="122"/>
                  </a:cubicBezTo>
                  <a:cubicBezTo>
                    <a:pt x="114" y="122"/>
                    <a:pt x="114" y="121"/>
                    <a:pt x="114" y="121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1"/>
                    <a:pt x="112" y="121"/>
                    <a:pt x="112" y="121"/>
                  </a:cubicBezTo>
                  <a:cubicBezTo>
                    <a:pt x="112" y="121"/>
                    <a:pt x="112" y="121"/>
                    <a:pt x="111" y="121"/>
                  </a:cubicBezTo>
                  <a:cubicBezTo>
                    <a:pt x="111" y="121"/>
                    <a:pt x="111" y="121"/>
                    <a:pt x="111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05" y="125"/>
                    <a:pt x="99" y="127"/>
                    <a:pt x="93" y="129"/>
                  </a:cubicBezTo>
                  <a:cubicBezTo>
                    <a:pt x="91" y="129"/>
                    <a:pt x="90" y="131"/>
                    <a:pt x="90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85" y="148"/>
                    <a:pt x="79" y="148"/>
                    <a:pt x="74" y="147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4" y="131"/>
                    <a:pt x="73" y="129"/>
                    <a:pt x="71" y="129"/>
                  </a:cubicBezTo>
                  <a:cubicBezTo>
                    <a:pt x="65" y="128"/>
                    <a:pt x="59" y="125"/>
                    <a:pt x="54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22"/>
                    <a:pt x="53" y="122"/>
                    <a:pt x="52" y="122"/>
                  </a:cubicBezTo>
                  <a:cubicBezTo>
                    <a:pt x="52" y="122"/>
                    <a:pt x="52" y="122"/>
                    <a:pt x="52" y="122"/>
                  </a:cubicBezTo>
                  <a:cubicBezTo>
                    <a:pt x="52" y="122"/>
                    <a:pt x="51" y="122"/>
                    <a:pt x="51" y="122"/>
                  </a:cubicBezTo>
                  <a:cubicBezTo>
                    <a:pt x="51" y="122"/>
                    <a:pt x="51" y="122"/>
                    <a:pt x="50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37" y="134"/>
                    <a:pt x="37" y="134"/>
                    <a:pt x="37" y="134"/>
                  </a:cubicBezTo>
                  <a:cubicBezTo>
                    <a:pt x="33" y="131"/>
                    <a:pt x="29" y="127"/>
                    <a:pt x="26" y="12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1"/>
                    <a:pt x="37" y="111"/>
                  </a:cubicBezTo>
                  <a:cubicBezTo>
                    <a:pt x="37" y="111"/>
                    <a:pt x="38" y="111"/>
                    <a:pt x="38" y="111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8" y="110"/>
                    <a:pt x="38" y="109"/>
                    <a:pt x="38" y="109"/>
                  </a:cubicBezTo>
                  <a:cubicBezTo>
                    <a:pt x="38" y="109"/>
                    <a:pt x="38" y="109"/>
                    <a:pt x="38" y="108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4" y="101"/>
                    <a:pt x="32" y="95"/>
                    <a:pt x="30" y="89"/>
                  </a:cubicBezTo>
                  <a:cubicBezTo>
                    <a:pt x="30" y="87"/>
                    <a:pt x="28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8" y="83"/>
                    <a:pt x="8" y="81"/>
                    <a:pt x="8" y="78"/>
                  </a:cubicBezTo>
                  <a:cubicBezTo>
                    <a:pt x="8" y="75"/>
                    <a:pt x="8" y="73"/>
                    <a:pt x="8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8" y="70"/>
                    <a:pt x="30" y="69"/>
                    <a:pt x="30" y="67"/>
                  </a:cubicBezTo>
                  <a:cubicBezTo>
                    <a:pt x="32" y="61"/>
                    <a:pt x="34" y="55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8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8" y="45"/>
                    <a:pt x="37" y="45"/>
                    <a:pt x="37" y="45"/>
                  </a:cubicBezTo>
                  <a:cubicBezTo>
                    <a:pt x="37" y="45"/>
                    <a:pt x="37" y="44"/>
                    <a:pt x="37" y="4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9" y="29"/>
                    <a:pt x="33" y="25"/>
                    <a:pt x="37" y="2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4"/>
                    <a:pt x="49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2" y="34"/>
                    <a:pt x="52" y="34"/>
                  </a:cubicBezTo>
                  <a:cubicBezTo>
                    <a:pt x="52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9" y="30"/>
                    <a:pt x="65" y="28"/>
                    <a:pt x="71" y="27"/>
                  </a:cubicBezTo>
                  <a:cubicBezTo>
                    <a:pt x="73" y="27"/>
                    <a:pt x="74" y="25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9" y="8"/>
                    <a:pt x="85" y="8"/>
                    <a:pt x="90" y="9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0" y="22"/>
                    <a:pt x="90" y="22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5"/>
                    <a:pt x="91" y="27"/>
                    <a:pt x="93" y="27"/>
                  </a:cubicBezTo>
                  <a:cubicBezTo>
                    <a:pt x="99" y="29"/>
                    <a:pt x="105" y="31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35"/>
                    <a:pt x="113" y="34"/>
                  </a:cubicBezTo>
                  <a:cubicBezTo>
                    <a:pt x="113" y="34"/>
                    <a:pt x="113" y="35"/>
                    <a:pt x="113" y="35"/>
                  </a:cubicBezTo>
                  <a:cubicBezTo>
                    <a:pt x="114" y="34"/>
                    <a:pt x="114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0" y="26"/>
                    <a:pt x="134" y="30"/>
                    <a:pt x="137" y="3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7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8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1"/>
                  </a:cubicBezTo>
                  <a:cubicBezTo>
                    <a:pt x="128" y="56"/>
                    <a:pt x="131" y="61"/>
                    <a:pt x="132" y="67"/>
                  </a:cubicBezTo>
                  <a:cubicBezTo>
                    <a:pt x="132" y="69"/>
                    <a:pt x="134" y="70"/>
                    <a:pt x="136" y="70"/>
                  </a:cubicBezTo>
                  <a:cubicBezTo>
                    <a:pt x="136" y="70"/>
                    <a:pt x="136" y="70"/>
                    <a:pt x="137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0"/>
                    <a:pt x="138" y="70"/>
                    <a:pt x="138" y="70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3" y="73"/>
                    <a:pt x="153" y="75"/>
                    <a:pt x="153" y="78"/>
                  </a:cubicBezTo>
                  <a:cubicBezTo>
                    <a:pt x="153" y="81"/>
                    <a:pt x="153" y="83"/>
                    <a:pt x="152" y="86"/>
                  </a:cubicBezTo>
                  <a:cubicBezTo>
                    <a:pt x="138" y="86"/>
                    <a:pt x="138" y="86"/>
                    <a:pt x="138" y="86"/>
                  </a:cubicBezTo>
                  <a:cubicBezTo>
                    <a:pt x="138" y="86"/>
                    <a:pt x="137" y="86"/>
                    <a:pt x="137" y="86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4" y="86"/>
                    <a:pt x="132" y="87"/>
                    <a:pt x="132" y="89"/>
                  </a:cubicBezTo>
                  <a:cubicBezTo>
                    <a:pt x="131" y="95"/>
                    <a:pt x="128" y="100"/>
                    <a:pt x="125" y="105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6"/>
                    <a:pt x="125" y="106"/>
                    <a:pt x="125" y="107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5" y="107"/>
                    <a:pt x="125" y="108"/>
                    <a:pt x="125" y="108"/>
                  </a:cubicBezTo>
                  <a:cubicBezTo>
                    <a:pt x="125" y="108"/>
                    <a:pt x="125" y="108"/>
                    <a:pt x="125" y="109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5" y="110"/>
                    <a:pt x="125" y="110"/>
                    <a:pt x="126" y="110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7" y="122"/>
                    <a:pt x="137" y="122"/>
                    <a:pt x="137" y="122"/>
                  </a:cubicBezTo>
                  <a:cubicBezTo>
                    <a:pt x="133" y="126"/>
                    <a:pt x="130" y="129"/>
                    <a:pt x="125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Freeform 19"/>
          <p:cNvSpPr>
            <a:spLocks noEditPoints="1"/>
          </p:cNvSpPr>
          <p:nvPr/>
        </p:nvSpPr>
        <p:spPr bwMode="auto">
          <a:xfrm flipH="1">
            <a:off x="4950920" y="3898646"/>
            <a:ext cx="337062" cy="298512"/>
          </a:xfrm>
          <a:custGeom>
            <a:avLst/>
            <a:gdLst>
              <a:gd name="T0" fmla="*/ 132 w 176"/>
              <a:gd name="T1" fmla="*/ 28 h 156"/>
              <a:gd name="T2" fmla="*/ 108 w 176"/>
              <a:gd name="T3" fmla="*/ 0 h 156"/>
              <a:gd name="T4" fmla="*/ 48 w 176"/>
              <a:gd name="T5" fmla="*/ 18 h 156"/>
              <a:gd name="T6" fmla="*/ 28 w 176"/>
              <a:gd name="T7" fmla="*/ 28 h 156"/>
              <a:gd name="T8" fmla="*/ 24 w 176"/>
              <a:gd name="T9" fmla="*/ 28 h 156"/>
              <a:gd name="T10" fmla="*/ 0 w 176"/>
              <a:gd name="T11" fmla="*/ 56 h 156"/>
              <a:gd name="T12" fmla="*/ 22 w 176"/>
              <a:gd name="T13" fmla="*/ 155 h 156"/>
              <a:gd name="T14" fmla="*/ 25 w 176"/>
              <a:gd name="T15" fmla="*/ 156 h 156"/>
              <a:gd name="T16" fmla="*/ 148 w 176"/>
              <a:gd name="T17" fmla="*/ 156 h 156"/>
              <a:gd name="T18" fmla="*/ 176 w 176"/>
              <a:gd name="T19" fmla="*/ 56 h 156"/>
              <a:gd name="T20" fmla="*/ 168 w 176"/>
              <a:gd name="T21" fmla="*/ 56 h 156"/>
              <a:gd name="T22" fmla="*/ 104 w 176"/>
              <a:gd name="T23" fmla="*/ 72 h 156"/>
              <a:gd name="T24" fmla="*/ 102 w 176"/>
              <a:gd name="T25" fmla="*/ 60 h 156"/>
              <a:gd name="T26" fmla="*/ 76 w 176"/>
              <a:gd name="T27" fmla="*/ 62 h 156"/>
              <a:gd name="T28" fmla="*/ 40 w 176"/>
              <a:gd name="T29" fmla="*/ 72 h 156"/>
              <a:gd name="T30" fmla="*/ 148 w 176"/>
              <a:gd name="T31" fmla="*/ 36 h 156"/>
              <a:gd name="T32" fmla="*/ 94 w 176"/>
              <a:gd name="T33" fmla="*/ 76 h 156"/>
              <a:gd name="T34" fmla="*/ 84 w 176"/>
              <a:gd name="T35" fmla="*/ 78 h 156"/>
              <a:gd name="T36" fmla="*/ 80 w 176"/>
              <a:gd name="T37" fmla="*/ 84 h 156"/>
              <a:gd name="T38" fmla="*/ 100 w 176"/>
              <a:gd name="T39" fmla="*/ 64 h 156"/>
              <a:gd name="T40" fmla="*/ 96 w 176"/>
              <a:gd name="T41" fmla="*/ 84 h 156"/>
              <a:gd name="T42" fmla="*/ 94 w 176"/>
              <a:gd name="T43" fmla="*/ 76 h 156"/>
              <a:gd name="T44" fmla="*/ 92 w 176"/>
              <a:gd name="T45" fmla="*/ 88 h 156"/>
              <a:gd name="T46" fmla="*/ 88 w 176"/>
              <a:gd name="T47" fmla="*/ 80 h 156"/>
              <a:gd name="T48" fmla="*/ 56 w 176"/>
              <a:gd name="T49" fmla="*/ 18 h 156"/>
              <a:gd name="T50" fmla="*/ 108 w 176"/>
              <a:gd name="T51" fmla="*/ 8 h 156"/>
              <a:gd name="T52" fmla="*/ 124 w 176"/>
              <a:gd name="T53" fmla="*/ 28 h 156"/>
              <a:gd name="T54" fmla="*/ 56 w 176"/>
              <a:gd name="T55" fmla="*/ 18 h 156"/>
              <a:gd name="T56" fmla="*/ 36 w 176"/>
              <a:gd name="T57" fmla="*/ 72 h 156"/>
              <a:gd name="T58" fmla="*/ 28 w 176"/>
              <a:gd name="T59" fmla="*/ 36 h 156"/>
              <a:gd name="T60" fmla="*/ 20 w 176"/>
              <a:gd name="T61" fmla="*/ 38 h 156"/>
              <a:gd name="T62" fmla="*/ 8 w 176"/>
              <a:gd name="T63" fmla="*/ 72 h 156"/>
              <a:gd name="T64" fmla="*/ 20 w 176"/>
              <a:gd name="T65" fmla="*/ 38 h 156"/>
              <a:gd name="T66" fmla="*/ 8 w 176"/>
              <a:gd name="T67" fmla="*/ 76 h 156"/>
              <a:gd name="T68" fmla="*/ 20 w 176"/>
              <a:gd name="T69" fmla="*/ 146 h 156"/>
              <a:gd name="T70" fmla="*/ 28 w 176"/>
              <a:gd name="T71" fmla="*/ 76 h 156"/>
              <a:gd name="T72" fmla="*/ 36 w 176"/>
              <a:gd name="T73" fmla="*/ 148 h 156"/>
              <a:gd name="T74" fmla="*/ 28 w 176"/>
              <a:gd name="T75" fmla="*/ 76 h 156"/>
              <a:gd name="T76" fmla="*/ 40 w 176"/>
              <a:gd name="T77" fmla="*/ 148 h 156"/>
              <a:gd name="T78" fmla="*/ 76 w 176"/>
              <a:gd name="T79" fmla="*/ 76 h 156"/>
              <a:gd name="T80" fmla="*/ 78 w 176"/>
              <a:gd name="T81" fmla="*/ 88 h 156"/>
              <a:gd name="T82" fmla="*/ 84 w 176"/>
              <a:gd name="T83" fmla="*/ 90 h 156"/>
              <a:gd name="T84" fmla="*/ 94 w 176"/>
              <a:gd name="T85" fmla="*/ 92 h 156"/>
              <a:gd name="T86" fmla="*/ 96 w 176"/>
              <a:gd name="T87" fmla="*/ 88 h 156"/>
              <a:gd name="T88" fmla="*/ 104 w 176"/>
              <a:gd name="T89" fmla="*/ 86 h 156"/>
              <a:gd name="T90" fmla="*/ 168 w 176"/>
              <a:gd name="T91" fmla="*/ 76 h 156"/>
              <a:gd name="T92" fmla="*/ 148 w 176"/>
              <a:gd name="T93" fmla="*/ 14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6" h="156">
                <a:moveTo>
                  <a:pt x="148" y="28"/>
                </a:moveTo>
                <a:cubicBezTo>
                  <a:pt x="132" y="28"/>
                  <a:pt x="132" y="28"/>
                  <a:pt x="132" y="2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8"/>
                  <a:pt x="121" y="0"/>
                  <a:pt x="10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59" y="0"/>
                  <a:pt x="48" y="8"/>
                  <a:pt x="48" y="18"/>
                </a:cubicBezTo>
                <a:cubicBezTo>
                  <a:pt x="48" y="28"/>
                  <a:pt x="48" y="28"/>
                  <a:pt x="4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7" y="28"/>
                  <a:pt x="26" y="28"/>
                  <a:pt x="25" y="28"/>
                </a:cubicBezTo>
                <a:cubicBezTo>
                  <a:pt x="25" y="28"/>
                  <a:pt x="24" y="28"/>
                  <a:pt x="24" y="28"/>
                </a:cubicBezTo>
                <a:cubicBezTo>
                  <a:pt x="23" y="28"/>
                  <a:pt x="23" y="28"/>
                  <a:pt x="22" y="29"/>
                </a:cubicBezTo>
                <a:cubicBezTo>
                  <a:pt x="9" y="31"/>
                  <a:pt x="0" y="43"/>
                  <a:pt x="0" y="5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41"/>
                  <a:pt x="9" y="153"/>
                  <a:pt x="22" y="155"/>
                </a:cubicBezTo>
                <a:cubicBezTo>
                  <a:pt x="23" y="156"/>
                  <a:pt x="23" y="156"/>
                  <a:pt x="24" y="156"/>
                </a:cubicBezTo>
                <a:cubicBezTo>
                  <a:pt x="24" y="156"/>
                  <a:pt x="25" y="156"/>
                  <a:pt x="25" y="156"/>
                </a:cubicBezTo>
                <a:cubicBezTo>
                  <a:pt x="26" y="156"/>
                  <a:pt x="27" y="156"/>
                  <a:pt x="28" y="156"/>
                </a:cubicBezTo>
                <a:cubicBezTo>
                  <a:pt x="148" y="156"/>
                  <a:pt x="148" y="156"/>
                  <a:pt x="148" y="156"/>
                </a:cubicBezTo>
                <a:cubicBezTo>
                  <a:pt x="163" y="156"/>
                  <a:pt x="176" y="143"/>
                  <a:pt x="176" y="128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41"/>
                  <a:pt x="163" y="28"/>
                  <a:pt x="148" y="28"/>
                </a:cubicBezTo>
                <a:close/>
                <a:moveTo>
                  <a:pt x="168" y="56"/>
                </a:moveTo>
                <a:cubicBezTo>
                  <a:pt x="168" y="72"/>
                  <a:pt x="168" y="72"/>
                  <a:pt x="168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4" y="61"/>
                  <a:pt x="103" y="60"/>
                  <a:pt x="102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7" y="60"/>
                  <a:pt x="76" y="61"/>
                  <a:pt x="76" y="62"/>
                </a:cubicBezTo>
                <a:cubicBezTo>
                  <a:pt x="76" y="72"/>
                  <a:pt x="76" y="72"/>
                  <a:pt x="76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36"/>
                  <a:pt x="40" y="36"/>
                  <a:pt x="40" y="36"/>
                </a:cubicBezTo>
                <a:cubicBezTo>
                  <a:pt x="148" y="36"/>
                  <a:pt x="148" y="36"/>
                  <a:pt x="148" y="36"/>
                </a:cubicBezTo>
                <a:cubicBezTo>
                  <a:pt x="159" y="36"/>
                  <a:pt x="168" y="45"/>
                  <a:pt x="168" y="56"/>
                </a:cubicBezTo>
                <a:close/>
                <a:moveTo>
                  <a:pt x="94" y="76"/>
                </a:moveTo>
                <a:cubicBezTo>
                  <a:pt x="86" y="76"/>
                  <a:pt x="86" y="76"/>
                  <a:pt x="86" y="76"/>
                </a:cubicBezTo>
                <a:cubicBezTo>
                  <a:pt x="85" y="76"/>
                  <a:pt x="84" y="77"/>
                  <a:pt x="84" y="78"/>
                </a:cubicBezTo>
                <a:cubicBezTo>
                  <a:pt x="84" y="84"/>
                  <a:pt x="84" y="84"/>
                  <a:pt x="84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64"/>
                  <a:pt x="80" y="64"/>
                  <a:pt x="8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78"/>
                  <a:pt x="96" y="78"/>
                  <a:pt x="96" y="78"/>
                </a:cubicBezTo>
                <a:cubicBezTo>
                  <a:pt x="96" y="77"/>
                  <a:pt x="95" y="76"/>
                  <a:pt x="94" y="76"/>
                </a:cubicBezTo>
                <a:close/>
                <a:moveTo>
                  <a:pt x="92" y="80"/>
                </a:moveTo>
                <a:cubicBezTo>
                  <a:pt x="92" y="88"/>
                  <a:pt x="92" y="88"/>
                  <a:pt x="92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80"/>
                  <a:pt x="88" y="80"/>
                  <a:pt x="88" y="80"/>
                </a:cubicBezTo>
                <a:lnTo>
                  <a:pt x="92" y="80"/>
                </a:lnTo>
                <a:close/>
                <a:moveTo>
                  <a:pt x="56" y="18"/>
                </a:moveTo>
                <a:cubicBezTo>
                  <a:pt x="56" y="13"/>
                  <a:pt x="63" y="8"/>
                  <a:pt x="72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7" y="8"/>
                  <a:pt x="124" y="13"/>
                  <a:pt x="124" y="1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56" y="28"/>
                  <a:pt x="56" y="28"/>
                  <a:pt x="56" y="28"/>
                </a:cubicBezTo>
                <a:lnTo>
                  <a:pt x="56" y="18"/>
                </a:lnTo>
                <a:close/>
                <a:moveTo>
                  <a:pt x="36" y="36"/>
                </a:moveTo>
                <a:cubicBezTo>
                  <a:pt x="36" y="72"/>
                  <a:pt x="36" y="72"/>
                  <a:pt x="36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8" y="36"/>
                  <a:pt x="28" y="36"/>
                  <a:pt x="28" y="36"/>
                </a:cubicBezTo>
                <a:lnTo>
                  <a:pt x="36" y="36"/>
                </a:lnTo>
                <a:close/>
                <a:moveTo>
                  <a:pt x="20" y="38"/>
                </a:moveTo>
                <a:cubicBezTo>
                  <a:pt x="20" y="72"/>
                  <a:pt x="20" y="72"/>
                  <a:pt x="20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8"/>
                  <a:pt x="13" y="41"/>
                  <a:pt x="20" y="38"/>
                </a:cubicBezTo>
                <a:close/>
                <a:moveTo>
                  <a:pt x="8" y="128"/>
                </a:moveTo>
                <a:cubicBezTo>
                  <a:pt x="8" y="76"/>
                  <a:pt x="8" y="76"/>
                  <a:pt x="8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146"/>
                  <a:pt x="20" y="146"/>
                  <a:pt x="20" y="146"/>
                </a:cubicBezTo>
                <a:cubicBezTo>
                  <a:pt x="13" y="143"/>
                  <a:pt x="8" y="136"/>
                  <a:pt x="8" y="128"/>
                </a:cubicBezTo>
                <a:close/>
                <a:moveTo>
                  <a:pt x="28" y="76"/>
                </a:moveTo>
                <a:cubicBezTo>
                  <a:pt x="36" y="76"/>
                  <a:pt x="36" y="76"/>
                  <a:pt x="36" y="76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28" y="148"/>
                  <a:pt x="28" y="148"/>
                  <a:pt x="28" y="148"/>
                </a:cubicBezTo>
                <a:lnTo>
                  <a:pt x="28" y="76"/>
                </a:lnTo>
                <a:close/>
                <a:moveTo>
                  <a:pt x="148" y="148"/>
                </a:moveTo>
                <a:cubicBezTo>
                  <a:pt x="40" y="148"/>
                  <a:pt x="40" y="148"/>
                  <a:pt x="40" y="148"/>
                </a:cubicBezTo>
                <a:cubicBezTo>
                  <a:pt x="40" y="76"/>
                  <a:pt x="40" y="76"/>
                  <a:pt x="40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6" y="86"/>
                  <a:pt x="76" y="86"/>
                  <a:pt x="76" y="86"/>
                </a:cubicBezTo>
                <a:cubicBezTo>
                  <a:pt x="76" y="87"/>
                  <a:pt x="77" y="88"/>
                  <a:pt x="78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90"/>
                  <a:pt x="84" y="90"/>
                  <a:pt x="84" y="90"/>
                </a:cubicBezTo>
                <a:cubicBezTo>
                  <a:pt x="84" y="91"/>
                  <a:pt x="85" y="92"/>
                  <a:pt x="86" y="92"/>
                </a:cubicBezTo>
                <a:cubicBezTo>
                  <a:pt x="94" y="92"/>
                  <a:pt x="94" y="92"/>
                  <a:pt x="94" y="92"/>
                </a:cubicBezTo>
                <a:cubicBezTo>
                  <a:pt x="95" y="92"/>
                  <a:pt x="96" y="91"/>
                  <a:pt x="96" y="90"/>
                </a:cubicBezTo>
                <a:cubicBezTo>
                  <a:pt x="96" y="88"/>
                  <a:pt x="96" y="88"/>
                  <a:pt x="96" y="8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3" y="88"/>
                  <a:pt x="104" y="87"/>
                  <a:pt x="104" y="86"/>
                </a:cubicBezTo>
                <a:cubicBezTo>
                  <a:pt x="104" y="76"/>
                  <a:pt x="104" y="76"/>
                  <a:pt x="104" y="76"/>
                </a:cubicBezTo>
                <a:cubicBezTo>
                  <a:pt x="168" y="76"/>
                  <a:pt x="168" y="76"/>
                  <a:pt x="168" y="7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9"/>
                  <a:pt x="159" y="148"/>
                  <a:pt x="148" y="1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 flipH="1">
            <a:off x="1985282" y="4678837"/>
            <a:ext cx="156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积分管理模式</a:t>
            </a:r>
          </a:p>
        </p:txBody>
      </p:sp>
      <p:sp>
        <p:nvSpPr>
          <p:cNvPr id="18" name="文本框 17"/>
          <p:cNvSpPr txBox="1"/>
          <p:nvPr/>
        </p:nvSpPr>
        <p:spPr>
          <a:xfrm flipH="1">
            <a:off x="4331288" y="4707405"/>
            <a:ext cx="156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热度打榜模式</a:t>
            </a:r>
          </a:p>
        </p:txBody>
      </p:sp>
      <p:sp>
        <p:nvSpPr>
          <p:cNvPr id="19" name="文本框 18"/>
          <p:cNvSpPr txBox="1"/>
          <p:nvPr/>
        </p:nvSpPr>
        <p:spPr>
          <a:xfrm flipH="1">
            <a:off x="6563002" y="4694460"/>
            <a:ext cx="156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奖励机制</a:t>
            </a:r>
          </a:p>
        </p:txBody>
      </p:sp>
      <p:sp>
        <p:nvSpPr>
          <p:cNvPr id="20" name="文本框 19"/>
          <p:cNvSpPr txBox="1"/>
          <p:nvPr/>
        </p:nvSpPr>
        <p:spPr>
          <a:xfrm flipH="1">
            <a:off x="8787792" y="4694459"/>
            <a:ext cx="156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每月系列活动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38250" y="1718267"/>
            <a:ext cx="9686919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45720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这一部分主要介绍了网站最主要的五个制度，以及我们如何通过这五个制度来运营网站，激发客户的积极性、提高他们的参与度和维护网站秩序、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733675" y="509145"/>
            <a:ext cx="6724650" cy="996781"/>
            <a:chOff x="2318533" y="509145"/>
            <a:chExt cx="6724650" cy="996781"/>
          </a:xfrm>
        </p:grpSpPr>
        <p:sp>
          <p:nvSpPr>
            <p:cNvPr id="23" name="文本框 22"/>
            <p:cNvSpPr txBox="1"/>
            <p:nvPr/>
          </p:nvSpPr>
          <p:spPr>
            <a:xfrm>
              <a:off x="4248872" y="509145"/>
              <a:ext cx="25336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运营模式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318533" y="1044261"/>
              <a:ext cx="6724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srgbClr val="8CCCC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8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6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600312" y="908929"/>
            <a:ext cx="388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积分管理模式：</a:t>
            </a:r>
          </a:p>
        </p:txBody>
      </p:sp>
      <p:grpSp>
        <p:nvGrpSpPr>
          <p:cNvPr id="46" name="Group 343">
            <a:extLst>
              <a:ext uri="{FF2B5EF4-FFF2-40B4-BE49-F238E27FC236}">
                <a16:creationId xmlns:a16="http://schemas.microsoft.com/office/drawing/2014/main" id="{2DC7A476-C6A2-4C83-BB8C-9EDBED702464}"/>
              </a:ext>
            </a:extLst>
          </p:cNvPr>
          <p:cNvGrpSpPr/>
          <p:nvPr/>
        </p:nvGrpSpPr>
        <p:grpSpPr>
          <a:xfrm>
            <a:off x="1459688" y="1654560"/>
            <a:ext cx="4356650" cy="2058346"/>
            <a:chOff x="8117383" y="2122352"/>
            <a:chExt cx="1988444" cy="2058346"/>
          </a:xfrm>
        </p:grpSpPr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1298460C-566D-4CEF-9631-ADCF008293F5}"/>
                </a:ext>
              </a:extLst>
            </p:cNvPr>
            <p:cNvSpPr/>
            <p:nvPr/>
          </p:nvSpPr>
          <p:spPr>
            <a:xfrm>
              <a:off x="8117383" y="2122352"/>
              <a:ext cx="1283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8" name="Rectangle 325">
              <a:extLst>
                <a:ext uri="{FF2B5EF4-FFF2-40B4-BE49-F238E27FC236}">
                  <a16:creationId xmlns:a16="http://schemas.microsoft.com/office/drawing/2014/main" id="{9803E387-6E30-4EF6-8023-CBDA98B4FA4E}"/>
                </a:ext>
              </a:extLst>
            </p:cNvPr>
            <p:cNvSpPr/>
            <p:nvPr/>
          </p:nvSpPr>
          <p:spPr>
            <a:xfrm>
              <a:off x="8287092" y="2758321"/>
              <a:ext cx="1818735" cy="142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粉丝通过不断积累积分从而可以不断地升级</a:t>
              </a:r>
              <a:endParaRPr lang="en-US" altLang="zh-CN" sz="2000" dirty="0"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级别越高，所具有的权利越大</a:t>
              </a:r>
              <a:endParaRPr lang="ms-MY" sz="2000" dirty="0"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D601241-2377-4E22-ACC4-42880C9F1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7906778"/>
              </p:ext>
            </p:extLst>
          </p:nvPr>
        </p:nvGraphicFramePr>
        <p:xfrm>
          <a:off x="3131591" y="252248"/>
          <a:ext cx="8713417" cy="5696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3305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4391702" y="468409"/>
            <a:ext cx="2729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积分管理模式</a:t>
            </a:r>
          </a:p>
        </p:txBody>
      </p:sp>
      <p:grpSp>
        <p:nvGrpSpPr>
          <p:cNvPr id="46" name="Group 343">
            <a:extLst>
              <a:ext uri="{FF2B5EF4-FFF2-40B4-BE49-F238E27FC236}">
                <a16:creationId xmlns:a16="http://schemas.microsoft.com/office/drawing/2014/main" id="{2DC7A476-C6A2-4C83-BB8C-9EDBED702464}"/>
              </a:ext>
            </a:extLst>
          </p:cNvPr>
          <p:cNvGrpSpPr/>
          <p:nvPr/>
        </p:nvGrpSpPr>
        <p:grpSpPr>
          <a:xfrm>
            <a:off x="9883794" y="1797373"/>
            <a:ext cx="1852577" cy="2199591"/>
            <a:chOff x="4571999" y="1643056"/>
            <a:chExt cx="4474457" cy="1057382"/>
          </a:xfrm>
        </p:grpSpPr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1298460C-566D-4CEF-9631-ADCF008293F5}"/>
                </a:ext>
              </a:extLst>
            </p:cNvPr>
            <p:cNvSpPr/>
            <p:nvPr/>
          </p:nvSpPr>
          <p:spPr>
            <a:xfrm>
              <a:off x="4572000" y="1643056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积分获取制度</a:t>
              </a:r>
              <a:endParaRPr lang="en-US" sz="2000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8" name="Rectangle 325">
              <a:extLst>
                <a:ext uri="{FF2B5EF4-FFF2-40B4-BE49-F238E27FC236}">
                  <a16:creationId xmlns:a16="http://schemas.microsoft.com/office/drawing/2014/main" id="{9803E387-6E30-4EF6-8023-CBDA98B4FA4E}"/>
                </a:ext>
              </a:extLst>
            </p:cNvPr>
            <p:cNvSpPr/>
            <p:nvPr/>
          </p:nvSpPr>
          <p:spPr>
            <a:xfrm>
              <a:off x="4571999" y="2000246"/>
              <a:ext cx="4474457" cy="700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粉丝可通过完成</a:t>
              </a:r>
              <a:endParaRPr lang="en-US" altLang="zh-CN" sz="1400" dirty="0"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相应地任务来得到相应的积分</a:t>
              </a:r>
              <a:endParaRPr lang="ms-MY" sz="1400" dirty="0"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61E8492-C5BF-49D7-A668-0F3F0980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12452"/>
              </p:ext>
            </p:extLst>
          </p:nvPr>
        </p:nvGraphicFramePr>
        <p:xfrm>
          <a:off x="955653" y="1538016"/>
          <a:ext cx="8711324" cy="3781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55662">
                  <a:extLst>
                    <a:ext uri="{9D8B030D-6E8A-4147-A177-3AD203B41FA5}">
                      <a16:colId xmlns:a16="http://schemas.microsoft.com/office/drawing/2014/main" val="2155641793"/>
                    </a:ext>
                  </a:extLst>
                </a:gridCol>
                <a:gridCol w="2206183">
                  <a:extLst>
                    <a:ext uri="{9D8B030D-6E8A-4147-A177-3AD203B41FA5}">
                      <a16:colId xmlns:a16="http://schemas.microsoft.com/office/drawing/2014/main" val="2157318190"/>
                    </a:ext>
                  </a:extLst>
                </a:gridCol>
                <a:gridCol w="2149479">
                  <a:extLst>
                    <a:ext uri="{9D8B030D-6E8A-4147-A177-3AD203B41FA5}">
                      <a16:colId xmlns:a16="http://schemas.microsoft.com/office/drawing/2014/main" val="791462869"/>
                    </a:ext>
                  </a:extLst>
                </a:gridCol>
              </a:tblGrid>
              <a:tr h="409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任务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</a:rPr>
                        <a:t>积分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711" marR="81711" marT="40855" marB="4085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05187"/>
                  </a:ext>
                </a:extLst>
              </a:tr>
              <a:tr h="409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登录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+2‘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711" marR="81711" marT="40855" marB="4085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28425"/>
                  </a:ext>
                </a:extLst>
              </a:tr>
              <a:tr h="409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点赞、评论、站内分享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+1’</a:t>
                      </a:r>
                      <a:r>
                        <a:rPr lang="zh-CN" sz="1700" kern="100">
                          <a:effectLst/>
                        </a:rPr>
                        <a:t>（同日内最多可得</a:t>
                      </a:r>
                      <a:r>
                        <a:rPr lang="en-US" sz="1700" kern="100">
                          <a:effectLst/>
                        </a:rPr>
                        <a:t>10‘</a:t>
                      </a:r>
                      <a:r>
                        <a:rPr lang="zh-CN" sz="1700" kern="100">
                          <a:effectLst/>
                        </a:rPr>
                        <a:t>）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711" marR="81711" marT="40855" marB="4085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868089"/>
                  </a:ext>
                </a:extLst>
              </a:tr>
              <a:tr h="409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站外分享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+3’</a:t>
                      </a:r>
                      <a:r>
                        <a:rPr lang="zh-CN" sz="1700" kern="100">
                          <a:effectLst/>
                        </a:rPr>
                        <a:t>（同日内最高可得</a:t>
                      </a:r>
                      <a:r>
                        <a:rPr lang="en-US" sz="1700" kern="100">
                          <a:effectLst/>
                        </a:rPr>
                        <a:t>10‘</a:t>
                      </a:r>
                      <a:r>
                        <a:rPr lang="zh-CN" sz="1700" kern="100">
                          <a:effectLst/>
                        </a:rPr>
                        <a:t>）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711" marR="81711" marT="40855" marB="40855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08644"/>
                  </a:ext>
                </a:extLst>
              </a:tr>
              <a:tr h="357022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</a:rPr>
                        <a:t>上传教程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711" marR="81711" marT="40855" marB="4085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基础积分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+5’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extLst>
                  <a:ext uri="{0D108BD9-81ED-4DB2-BD59-A6C34878D82A}">
                    <a16:rowId xmlns:a16="http://schemas.microsoft.com/office/drawing/2014/main" val="597623163"/>
                  </a:ext>
                </a:extLst>
              </a:tr>
              <a:tr h="357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点赞数</a:t>
                      </a:r>
                      <a:r>
                        <a:rPr lang="en-US" sz="1700" kern="100">
                          <a:effectLst/>
                        </a:rPr>
                        <a:t>&gt;=50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+5‘+2’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extLst>
                  <a:ext uri="{0D108BD9-81ED-4DB2-BD59-A6C34878D82A}">
                    <a16:rowId xmlns:a16="http://schemas.microsoft.com/office/drawing/2014/main" val="631108658"/>
                  </a:ext>
                </a:extLst>
              </a:tr>
              <a:tr h="357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点赞数</a:t>
                      </a:r>
                      <a:r>
                        <a:rPr lang="en-US" sz="1700" kern="100">
                          <a:effectLst/>
                        </a:rPr>
                        <a:t>&gt;=100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+5‘+4’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extLst>
                  <a:ext uri="{0D108BD9-81ED-4DB2-BD59-A6C34878D82A}">
                    <a16:rowId xmlns:a16="http://schemas.microsoft.com/office/drawing/2014/main" val="2124010746"/>
                  </a:ext>
                </a:extLst>
              </a:tr>
              <a:tr h="357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点赞数</a:t>
                      </a:r>
                      <a:r>
                        <a:rPr lang="en-US" sz="1700" kern="100">
                          <a:effectLst/>
                        </a:rPr>
                        <a:t>&gt;=1000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+5’+10‘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extLst>
                  <a:ext uri="{0D108BD9-81ED-4DB2-BD59-A6C34878D82A}">
                    <a16:rowId xmlns:a16="http://schemas.microsoft.com/office/drawing/2014/main" val="2077207273"/>
                  </a:ext>
                </a:extLst>
              </a:tr>
              <a:tr h="35702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参与活动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711" marR="81711" marT="40855" marB="4085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基础得分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+5’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extLst>
                  <a:ext uri="{0D108BD9-81ED-4DB2-BD59-A6C34878D82A}">
                    <a16:rowId xmlns:a16="http://schemas.microsoft.com/office/drawing/2014/main" val="669047620"/>
                  </a:ext>
                </a:extLst>
              </a:tr>
              <a:tr h="357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最高得分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</a:rPr>
                        <a:t>+5‘+20’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3406" marR="113406" marT="0" marB="0" anchor="ctr"/>
                </a:tc>
                <a:extLst>
                  <a:ext uri="{0D108BD9-81ED-4DB2-BD59-A6C34878D82A}">
                    <a16:rowId xmlns:a16="http://schemas.microsoft.com/office/drawing/2014/main" val="145879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644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4419982" y="519589"/>
            <a:ext cx="2729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热度打榜模式</a:t>
            </a:r>
          </a:p>
        </p:txBody>
      </p:sp>
      <p:grpSp>
        <p:nvGrpSpPr>
          <p:cNvPr id="46" name="Group 343">
            <a:extLst>
              <a:ext uri="{FF2B5EF4-FFF2-40B4-BE49-F238E27FC236}">
                <a16:creationId xmlns:a16="http://schemas.microsoft.com/office/drawing/2014/main" id="{2DC7A476-C6A2-4C83-BB8C-9EDBED702464}"/>
              </a:ext>
            </a:extLst>
          </p:cNvPr>
          <p:cNvGrpSpPr/>
          <p:nvPr/>
        </p:nvGrpSpPr>
        <p:grpSpPr>
          <a:xfrm>
            <a:off x="776800" y="4513448"/>
            <a:ext cx="10638398" cy="1322043"/>
            <a:chOff x="-4329039" y="3592989"/>
            <a:chExt cx="10638398" cy="1407927"/>
          </a:xfrm>
        </p:grpSpPr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1298460C-566D-4CEF-9631-ADCF008293F5}"/>
                </a:ext>
              </a:extLst>
            </p:cNvPr>
            <p:cNvSpPr/>
            <p:nvPr/>
          </p:nvSpPr>
          <p:spPr>
            <a:xfrm>
              <a:off x="-4329038" y="3592989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0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8" name="Rectangle 325">
              <a:extLst>
                <a:ext uri="{FF2B5EF4-FFF2-40B4-BE49-F238E27FC236}">
                  <a16:creationId xmlns:a16="http://schemas.microsoft.com/office/drawing/2014/main" id="{9803E387-6E30-4EF6-8023-CBDA98B4FA4E}"/>
                </a:ext>
              </a:extLst>
            </p:cNvPr>
            <p:cNvSpPr/>
            <p:nvPr/>
          </p:nvSpPr>
          <p:spPr>
            <a:xfrm>
              <a:off x="-4329039" y="3769385"/>
              <a:ext cx="10638398" cy="1231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首先，在教程发布时用户需标注该教程是以哪位明星作为素材，加上该明星的名字作为标签</a:t>
              </a:r>
              <a:endParaRPr lang="en-US" altLang="zh-CN" sz="1600" dirty="0"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每周对热度进行分析排序，排名第一的明星标签，该明星将会得到一周的</a:t>
              </a:r>
              <a:r>
                <a:rPr lang="en-US" altLang="zh-CN" sz="16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banner</a:t>
              </a:r>
              <a:r>
                <a:rPr lang="zh-CN" altLang="en-US" sz="16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推送，排名第二第三第四的明星标签，对应的明星将得到前三的推送位，排名第四至第十的明星标签，对应的明星将得到对应的推送位。</a:t>
              </a:r>
              <a:endParaRPr lang="ms-MY" sz="1600" dirty="0"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2F1B7CC-E400-4839-BB4F-22A54FE73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52385"/>
              </p:ext>
            </p:extLst>
          </p:nvPr>
        </p:nvGraphicFramePr>
        <p:xfrm>
          <a:off x="776801" y="1470055"/>
          <a:ext cx="10638398" cy="28433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64044">
                  <a:extLst>
                    <a:ext uri="{9D8B030D-6E8A-4147-A177-3AD203B41FA5}">
                      <a16:colId xmlns:a16="http://schemas.microsoft.com/office/drawing/2014/main" val="1766352857"/>
                    </a:ext>
                  </a:extLst>
                </a:gridCol>
                <a:gridCol w="2787177">
                  <a:extLst>
                    <a:ext uri="{9D8B030D-6E8A-4147-A177-3AD203B41FA5}">
                      <a16:colId xmlns:a16="http://schemas.microsoft.com/office/drawing/2014/main" val="1434397502"/>
                    </a:ext>
                  </a:extLst>
                </a:gridCol>
                <a:gridCol w="2787177">
                  <a:extLst>
                    <a:ext uri="{9D8B030D-6E8A-4147-A177-3AD203B41FA5}">
                      <a16:colId xmlns:a16="http://schemas.microsoft.com/office/drawing/2014/main" val="3117491486"/>
                    </a:ext>
                  </a:extLst>
                </a:gridCol>
              </a:tblGrid>
              <a:tr h="4981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</a:rPr>
                        <a:t>任务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45" marR="10914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</a:rPr>
                        <a:t>热度增加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5527" marR="145527" marT="72763" marB="72763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35772"/>
                  </a:ext>
                </a:extLst>
              </a:tr>
              <a:tr h="4981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</a:rPr>
                        <a:t>观看，点赞，评论，站内分享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45" marR="10914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增加</a:t>
                      </a:r>
                      <a:r>
                        <a:rPr lang="en-US" sz="1700" kern="100">
                          <a:effectLst/>
                        </a:rPr>
                        <a:t>1</a:t>
                      </a:r>
                      <a:r>
                        <a:rPr lang="zh-CN" sz="1700" kern="100">
                          <a:effectLst/>
                        </a:rPr>
                        <a:t>个热点（每个用户不累计计算）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5527" marR="145527" marT="72763" marB="72763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292708"/>
                  </a:ext>
                </a:extLst>
              </a:tr>
              <a:tr h="461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站外分享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45" marR="10914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增加</a:t>
                      </a:r>
                      <a:r>
                        <a:rPr lang="en-US" sz="1700" kern="100">
                          <a:effectLst/>
                        </a:rPr>
                        <a:t>3</a:t>
                      </a:r>
                      <a:r>
                        <a:rPr lang="zh-CN" sz="1700" kern="100">
                          <a:effectLst/>
                        </a:rPr>
                        <a:t>个热点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5527" marR="145527" marT="72763" marB="72763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672242"/>
                  </a:ext>
                </a:extLst>
              </a:tr>
              <a:tr h="46174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打赏虚拟币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5527" marR="145527" marT="72763" marB="7276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2</a:t>
                      </a:r>
                      <a:r>
                        <a:rPr lang="zh-CN" sz="1700" kern="100">
                          <a:effectLst/>
                        </a:rPr>
                        <a:t>个虚拟币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45" marR="10914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增加</a:t>
                      </a:r>
                      <a:r>
                        <a:rPr lang="en-US" sz="1700" kern="100">
                          <a:effectLst/>
                        </a:rPr>
                        <a:t>5</a:t>
                      </a:r>
                      <a:r>
                        <a:rPr lang="zh-CN" sz="1700" kern="100">
                          <a:effectLst/>
                        </a:rPr>
                        <a:t>个热点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45" marR="109145" marT="0" marB="0" anchor="ctr"/>
                </a:tc>
                <a:extLst>
                  <a:ext uri="{0D108BD9-81ED-4DB2-BD59-A6C34878D82A}">
                    <a16:rowId xmlns:a16="http://schemas.microsoft.com/office/drawing/2014/main" val="487382351"/>
                  </a:ext>
                </a:extLst>
              </a:tr>
              <a:tr h="4617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5</a:t>
                      </a:r>
                      <a:r>
                        <a:rPr lang="zh-CN" sz="1700" kern="100">
                          <a:effectLst/>
                        </a:rPr>
                        <a:t>个虚拟币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45" marR="10914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增加</a:t>
                      </a:r>
                      <a:r>
                        <a:rPr lang="en-US" sz="1700" kern="100">
                          <a:effectLst/>
                        </a:rPr>
                        <a:t>10</a:t>
                      </a:r>
                      <a:r>
                        <a:rPr lang="zh-CN" sz="1700" kern="100">
                          <a:effectLst/>
                        </a:rPr>
                        <a:t>个热点</a:t>
                      </a:r>
                      <a:endParaRPr lang="zh-CN" sz="1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45" marR="109145" marT="0" marB="0" anchor="ctr"/>
                </a:tc>
                <a:extLst>
                  <a:ext uri="{0D108BD9-81ED-4DB2-BD59-A6C34878D82A}">
                    <a16:rowId xmlns:a16="http://schemas.microsoft.com/office/drawing/2014/main" val="1410074112"/>
                  </a:ext>
                </a:extLst>
              </a:tr>
              <a:tr h="4617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</a:rPr>
                        <a:t>&gt;=10</a:t>
                      </a:r>
                      <a:r>
                        <a:rPr lang="zh-CN" sz="1700" kern="100" dirty="0">
                          <a:effectLst/>
                        </a:rPr>
                        <a:t>个虚拟币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45" marR="10914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</a:rPr>
                        <a:t>增加</a:t>
                      </a:r>
                      <a:r>
                        <a:rPr lang="en-US" sz="1700" kern="100" dirty="0">
                          <a:effectLst/>
                        </a:rPr>
                        <a:t>20</a:t>
                      </a:r>
                      <a:r>
                        <a:rPr lang="zh-CN" sz="1700" kern="100" dirty="0">
                          <a:effectLst/>
                        </a:rPr>
                        <a:t>个热点</a:t>
                      </a:r>
                      <a:endParaRPr lang="zh-CN" sz="1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45" marR="109145" marT="0" marB="0" anchor="ctr"/>
                </a:tc>
                <a:extLst>
                  <a:ext uri="{0D108BD9-81ED-4DB2-BD59-A6C34878D82A}">
                    <a16:rowId xmlns:a16="http://schemas.microsoft.com/office/drawing/2014/main" val="68663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310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4428013" y="603945"/>
            <a:ext cx="3335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奖励机制</a:t>
            </a:r>
          </a:p>
        </p:txBody>
      </p:sp>
      <p:grpSp>
        <p:nvGrpSpPr>
          <p:cNvPr id="46" name="Group 343">
            <a:extLst>
              <a:ext uri="{FF2B5EF4-FFF2-40B4-BE49-F238E27FC236}">
                <a16:creationId xmlns:a16="http://schemas.microsoft.com/office/drawing/2014/main" id="{2DC7A476-C6A2-4C83-BB8C-9EDBED702464}"/>
              </a:ext>
            </a:extLst>
          </p:cNvPr>
          <p:cNvGrpSpPr/>
          <p:nvPr/>
        </p:nvGrpSpPr>
        <p:grpSpPr>
          <a:xfrm>
            <a:off x="6861649" y="1833000"/>
            <a:ext cx="3591838" cy="2951384"/>
            <a:chOff x="-4329038" y="3326912"/>
            <a:chExt cx="7897425" cy="1119120"/>
          </a:xfrm>
        </p:grpSpPr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1298460C-566D-4CEF-9631-ADCF008293F5}"/>
                </a:ext>
              </a:extLst>
            </p:cNvPr>
            <p:cNvSpPr/>
            <p:nvPr/>
          </p:nvSpPr>
          <p:spPr>
            <a:xfrm>
              <a:off x="-4329038" y="3494052"/>
              <a:ext cx="427941" cy="188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bg1">
                    <a:lumMod val="6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48" name="Rectangle 325">
              <a:extLst>
                <a:ext uri="{FF2B5EF4-FFF2-40B4-BE49-F238E27FC236}">
                  <a16:creationId xmlns:a16="http://schemas.microsoft.com/office/drawing/2014/main" id="{9803E387-6E30-4EF6-8023-CBDA98B4FA4E}"/>
                </a:ext>
              </a:extLst>
            </p:cNvPr>
            <p:cNvSpPr/>
            <p:nvPr/>
          </p:nvSpPr>
          <p:spPr>
            <a:xfrm>
              <a:off x="-1704092" y="3326912"/>
              <a:ext cx="5272479" cy="1119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奖励机制主要针对的是教程上传者，为激发具有技术的用户积极上传教程，我们采用了“用户打赏”和“网站给予资金奖励”相结合的形式</a:t>
              </a:r>
              <a:endParaRPr lang="en-US" altLang="zh-CN" dirty="0"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6" name="Group 83">
            <a:extLst>
              <a:ext uri="{FF2B5EF4-FFF2-40B4-BE49-F238E27FC236}">
                <a16:creationId xmlns:a16="http://schemas.microsoft.com/office/drawing/2014/main" id="{5CEBF3EA-8314-432D-A62F-59A1E1AD16BD}"/>
              </a:ext>
            </a:extLst>
          </p:cNvPr>
          <p:cNvGrpSpPr/>
          <p:nvPr/>
        </p:nvGrpSpPr>
        <p:grpSpPr>
          <a:xfrm>
            <a:off x="2257770" y="1283995"/>
            <a:ext cx="3587594" cy="497124"/>
            <a:chOff x="2500298" y="1428742"/>
            <a:chExt cx="2690695" cy="372843"/>
          </a:xfrm>
        </p:grpSpPr>
        <p:sp>
          <p:nvSpPr>
            <p:cNvPr id="7" name="Rectangle 66">
              <a:extLst>
                <a:ext uri="{FF2B5EF4-FFF2-40B4-BE49-F238E27FC236}">
                  <a16:creationId xmlns:a16="http://schemas.microsoft.com/office/drawing/2014/main" id="{F4E0A9FD-11B1-4D55-AA61-ED9016247032}"/>
                </a:ext>
              </a:extLst>
            </p:cNvPr>
            <p:cNvSpPr/>
            <p:nvPr/>
          </p:nvSpPr>
          <p:spPr>
            <a:xfrm>
              <a:off x="3942092" y="1428742"/>
              <a:ext cx="1248901" cy="372843"/>
            </a:xfrm>
            <a:prstGeom prst="rect">
              <a:avLst/>
            </a:prstGeom>
            <a:solidFill>
              <a:srgbClr val="1B6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" name="Rectangle 46">
              <a:extLst>
                <a:ext uri="{FF2B5EF4-FFF2-40B4-BE49-F238E27FC236}">
                  <a16:creationId xmlns:a16="http://schemas.microsoft.com/office/drawing/2014/main" id="{36A6C177-9A0C-4D65-93F3-13103CC170FA}"/>
                </a:ext>
              </a:extLst>
            </p:cNvPr>
            <p:cNvSpPr/>
            <p:nvPr/>
          </p:nvSpPr>
          <p:spPr>
            <a:xfrm>
              <a:off x="4071934" y="1428742"/>
              <a:ext cx="106663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幼圆" panose="02010509060101010101" pitchFamily="49" charset="-122"/>
                  <a:ea typeface="幼圆" panose="02010509060101010101" pitchFamily="49" charset="-122"/>
                  <a:cs typeface="Open Sans" pitchFamily="34" charset="0"/>
                </a:rPr>
                <a:t>认证作者</a:t>
              </a:r>
              <a:endParaRPr lang="en-US" sz="2400" b="1" dirty="0">
                <a:latin typeface="幼圆" panose="02010509060101010101" pitchFamily="49" charset="-122"/>
                <a:ea typeface="幼圆" panose="02010509060101010101" pitchFamily="49" charset="-122"/>
                <a:cs typeface="Open Sans" pitchFamily="34" charset="0"/>
              </a:endParaRPr>
            </a:p>
          </p:txBody>
        </p:sp>
        <p:cxnSp>
          <p:nvCxnSpPr>
            <p:cNvPr id="10" name="Straight Connector 21">
              <a:extLst>
                <a:ext uri="{FF2B5EF4-FFF2-40B4-BE49-F238E27FC236}">
                  <a16:creationId xmlns:a16="http://schemas.microsoft.com/office/drawing/2014/main" id="{65D06B54-41C5-4B4D-8DC9-0191ACCA7E0D}"/>
                </a:ext>
              </a:extLst>
            </p:cNvPr>
            <p:cNvCxnSpPr/>
            <p:nvPr/>
          </p:nvCxnSpPr>
          <p:spPr>
            <a:xfrm>
              <a:off x="2500298" y="1571618"/>
              <a:ext cx="1357322" cy="1588"/>
            </a:xfrm>
            <a:prstGeom prst="line">
              <a:avLst/>
            </a:prstGeom>
            <a:ln w="12700">
              <a:solidFill>
                <a:srgbClr val="1B6AA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9">
            <a:extLst>
              <a:ext uri="{FF2B5EF4-FFF2-40B4-BE49-F238E27FC236}">
                <a16:creationId xmlns:a16="http://schemas.microsoft.com/office/drawing/2014/main" id="{F3465AF8-F0CA-4E1D-9E83-D71A2A6A796D}"/>
              </a:ext>
            </a:extLst>
          </p:cNvPr>
          <p:cNvGrpSpPr/>
          <p:nvPr/>
        </p:nvGrpSpPr>
        <p:grpSpPr>
          <a:xfrm>
            <a:off x="804887" y="776869"/>
            <a:ext cx="2488064" cy="5333303"/>
            <a:chOff x="3753851" y="1202035"/>
            <a:chExt cx="1640290" cy="3516052"/>
          </a:xfrm>
        </p:grpSpPr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19B35344-D4F7-4E77-8F60-B8FA4B97D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613" y="3341199"/>
              <a:ext cx="271386" cy="83812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4" y="3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14"/>
                </a:cxn>
                <a:cxn ang="0">
                  <a:pos x="3" y="18"/>
                </a:cxn>
                <a:cxn ang="0">
                  <a:pos x="5" y="21"/>
                </a:cxn>
                <a:cxn ang="0">
                  <a:pos x="68" y="21"/>
                </a:cxn>
                <a:cxn ang="0">
                  <a:pos x="68" y="0"/>
                </a:cxn>
              </a:cxnLst>
              <a:rect l="0" t="0" r="r" b="b"/>
              <a:pathLst>
                <a:path w="68" h="21">
                  <a:moveTo>
                    <a:pt x="68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14"/>
                  </a:lnTo>
                  <a:lnTo>
                    <a:pt x="3" y="18"/>
                  </a:lnTo>
                  <a:lnTo>
                    <a:pt x="5" y="21"/>
                  </a:lnTo>
                  <a:lnTo>
                    <a:pt x="68" y="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C3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98F65332-34AF-480A-B7C9-264167752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2949" y="3425010"/>
              <a:ext cx="419054" cy="55075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44" y="1"/>
                </a:cxn>
                <a:cxn ang="0">
                  <a:pos x="47" y="1"/>
                </a:cxn>
                <a:cxn ang="0">
                  <a:pos x="47" y="1"/>
                </a:cxn>
                <a:cxn ang="0">
                  <a:pos x="43" y="18"/>
                </a:cxn>
                <a:cxn ang="0">
                  <a:pos x="39" y="34"/>
                </a:cxn>
                <a:cxn ang="0">
                  <a:pos x="28" y="68"/>
                </a:cxn>
                <a:cxn ang="0">
                  <a:pos x="15" y="103"/>
                </a:cxn>
                <a:cxn ang="0">
                  <a:pos x="0" y="138"/>
                </a:cxn>
                <a:cxn ang="0">
                  <a:pos x="60" y="138"/>
                </a:cxn>
                <a:cxn ang="0">
                  <a:pos x="60" y="138"/>
                </a:cxn>
                <a:cxn ang="0">
                  <a:pos x="71" y="94"/>
                </a:cxn>
                <a:cxn ang="0">
                  <a:pos x="77" y="65"/>
                </a:cxn>
                <a:cxn ang="0">
                  <a:pos x="80" y="53"/>
                </a:cxn>
                <a:cxn ang="0">
                  <a:pos x="81" y="44"/>
                </a:cxn>
                <a:cxn ang="0">
                  <a:pos x="105" y="44"/>
                </a:cxn>
                <a:cxn ang="0">
                  <a:pos x="105" y="44"/>
                </a:cxn>
                <a:cxn ang="0">
                  <a:pos x="105" y="0"/>
                </a:cxn>
                <a:cxn ang="0">
                  <a:pos x="42" y="0"/>
                </a:cxn>
              </a:cxnLst>
              <a:rect l="0" t="0" r="r" b="b"/>
              <a:pathLst>
                <a:path w="105" h="138">
                  <a:moveTo>
                    <a:pt x="42" y="0"/>
                  </a:moveTo>
                  <a:lnTo>
                    <a:pt x="42" y="0"/>
                  </a:lnTo>
                  <a:lnTo>
                    <a:pt x="44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3" y="18"/>
                  </a:lnTo>
                  <a:lnTo>
                    <a:pt x="39" y="34"/>
                  </a:lnTo>
                  <a:lnTo>
                    <a:pt x="28" y="68"/>
                  </a:lnTo>
                  <a:lnTo>
                    <a:pt x="15" y="103"/>
                  </a:lnTo>
                  <a:lnTo>
                    <a:pt x="0" y="138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71" y="94"/>
                  </a:lnTo>
                  <a:lnTo>
                    <a:pt x="77" y="65"/>
                  </a:lnTo>
                  <a:lnTo>
                    <a:pt x="80" y="53"/>
                  </a:lnTo>
                  <a:lnTo>
                    <a:pt x="81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5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B12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FB3DE9EB-C8DE-4C60-BD96-43965F978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227" y="1202035"/>
              <a:ext cx="99776" cy="5028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24" y="0"/>
                </a:cxn>
                <a:cxn ang="0">
                  <a:pos x="24" y="34"/>
                </a:cxn>
                <a:cxn ang="0">
                  <a:pos x="24" y="34"/>
                </a:cxn>
                <a:cxn ang="0">
                  <a:pos x="23" y="35"/>
                </a:cxn>
                <a:cxn ang="0">
                  <a:pos x="21" y="37"/>
                </a:cxn>
                <a:cxn ang="0">
                  <a:pos x="21" y="69"/>
                </a:cxn>
                <a:cxn ang="0">
                  <a:pos x="19" y="69"/>
                </a:cxn>
                <a:cxn ang="0">
                  <a:pos x="19" y="69"/>
                </a:cxn>
                <a:cxn ang="0">
                  <a:pos x="17" y="69"/>
                </a:cxn>
                <a:cxn ang="0">
                  <a:pos x="16" y="70"/>
                </a:cxn>
                <a:cxn ang="0">
                  <a:pos x="14" y="72"/>
                </a:cxn>
                <a:cxn ang="0">
                  <a:pos x="14" y="73"/>
                </a:cxn>
                <a:cxn ang="0">
                  <a:pos x="14" y="73"/>
                </a:cxn>
                <a:cxn ang="0">
                  <a:pos x="15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8" y="77"/>
                </a:cxn>
                <a:cxn ang="0">
                  <a:pos x="6" y="78"/>
                </a:cxn>
                <a:cxn ang="0">
                  <a:pos x="5" y="80"/>
                </a:cxn>
                <a:cxn ang="0">
                  <a:pos x="4" y="83"/>
                </a:cxn>
                <a:cxn ang="0">
                  <a:pos x="4" y="88"/>
                </a:cxn>
                <a:cxn ang="0">
                  <a:pos x="4" y="88"/>
                </a:cxn>
                <a:cxn ang="0">
                  <a:pos x="5" y="91"/>
                </a:cxn>
                <a:cxn ang="0">
                  <a:pos x="5" y="91"/>
                </a:cxn>
                <a:cxn ang="0">
                  <a:pos x="3" y="92"/>
                </a:cxn>
                <a:cxn ang="0">
                  <a:pos x="1" y="93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111"/>
                </a:cxn>
                <a:cxn ang="0">
                  <a:pos x="4" y="120"/>
                </a:cxn>
                <a:cxn ang="0">
                  <a:pos x="5" y="124"/>
                </a:cxn>
                <a:cxn ang="0">
                  <a:pos x="7" y="126"/>
                </a:cxn>
                <a:cxn ang="0">
                  <a:pos x="25" y="126"/>
                </a:cxn>
                <a:cxn ang="0">
                  <a:pos x="25" y="0"/>
                </a:cxn>
              </a:cxnLst>
              <a:rect l="0" t="0" r="r" b="b"/>
              <a:pathLst>
                <a:path w="25" h="126">
                  <a:moveTo>
                    <a:pt x="25" y="0"/>
                  </a:moveTo>
                  <a:lnTo>
                    <a:pt x="25" y="0"/>
                  </a:lnTo>
                  <a:lnTo>
                    <a:pt x="24" y="0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3" y="35"/>
                  </a:lnTo>
                  <a:lnTo>
                    <a:pt x="21" y="37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7" y="69"/>
                  </a:lnTo>
                  <a:lnTo>
                    <a:pt x="16" y="70"/>
                  </a:lnTo>
                  <a:lnTo>
                    <a:pt x="14" y="72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5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8" y="77"/>
                  </a:lnTo>
                  <a:lnTo>
                    <a:pt x="6" y="78"/>
                  </a:lnTo>
                  <a:lnTo>
                    <a:pt x="5" y="80"/>
                  </a:lnTo>
                  <a:lnTo>
                    <a:pt x="4" y="83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3" y="92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111"/>
                  </a:lnTo>
                  <a:lnTo>
                    <a:pt x="4" y="120"/>
                  </a:lnTo>
                  <a:lnTo>
                    <a:pt x="5" y="124"/>
                  </a:lnTo>
                  <a:lnTo>
                    <a:pt x="7" y="126"/>
                  </a:lnTo>
                  <a:lnTo>
                    <a:pt x="25" y="1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6578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8029A235-9210-4725-BC70-001767E7F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487" y="1704898"/>
              <a:ext cx="215513" cy="1636301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7" y="30"/>
                </a:cxn>
                <a:cxn ang="0">
                  <a:pos x="36" y="59"/>
                </a:cxn>
                <a:cxn ang="0">
                  <a:pos x="33" y="122"/>
                </a:cxn>
                <a:cxn ang="0">
                  <a:pos x="29" y="183"/>
                </a:cxn>
                <a:cxn ang="0">
                  <a:pos x="22" y="243"/>
                </a:cxn>
                <a:cxn ang="0">
                  <a:pos x="15" y="297"/>
                </a:cxn>
                <a:cxn ang="0">
                  <a:pos x="9" y="346"/>
                </a:cxn>
                <a:cxn ang="0">
                  <a:pos x="0" y="410"/>
                </a:cxn>
                <a:cxn ang="0">
                  <a:pos x="54" y="410"/>
                </a:cxn>
                <a:cxn ang="0">
                  <a:pos x="54" y="0"/>
                </a:cxn>
                <a:cxn ang="0">
                  <a:pos x="36" y="0"/>
                </a:cxn>
              </a:cxnLst>
              <a:rect l="0" t="0" r="r" b="b"/>
              <a:pathLst>
                <a:path w="54" h="410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30"/>
                  </a:lnTo>
                  <a:lnTo>
                    <a:pt x="36" y="59"/>
                  </a:lnTo>
                  <a:lnTo>
                    <a:pt x="33" y="122"/>
                  </a:lnTo>
                  <a:lnTo>
                    <a:pt x="29" y="183"/>
                  </a:lnTo>
                  <a:lnTo>
                    <a:pt x="22" y="243"/>
                  </a:lnTo>
                  <a:lnTo>
                    <a:pt x="15" y="297"/>
                  </a:lnTo>
                  <a:lnTo>
                    <a:pt x="9" y="346"/>
                  </a:lnTo>
                  <a:lnTo>
                    <a:pt x="0" y="410"/>
                  </a:lnTo>
                  <a:lnTo>
                    <a:pt x="54" y="410"/>
                  </a:lnTo>
                  <a:lnTo>
                    <a:pt x="54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C948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89F1488C-C3DE-4057-8E1F-9BD8060CA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851" y="4143386"/>
              <a:ext cx="818151" cy="574701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81" y="0"/>
                </a:cxn>
                <a:cxn ang="0">
                  <a:pos x="65" y="29"/>
                </a:cxn>
                <a:cxn ang="0">
                  <a:pos x="51" y="56"/>
                </a:cxn>
                <a:cxn ang="0">
                  <a:pos x="25" y="102"/>
                </a:cxn>
                <a:cxn ang="0">
                  <a:pos x="6" y="133"/>
                </a:cxn>
                <a:cxn ang="0">
                  <a:pos x="0" y="144"/>
                </a:cxn>
                <a:cxn ang="0">
                  <a:pos x="82" y="144"/>
                </a:cxn>
                <a:cxn ang="0">
                  <a:pos x="86" y="144"/>
                </a:cxn>
                <a:cxn ang="0">
                  <a:pos x="86" y="144"/>
                </a:cxn>
                <a:cxn ang="0">
                  <a:pos x="86" y="133"/>
                </a:cxn>
                <a:cxn ang="0">
                  <a:pos x="88" y="122"/>
                </a:cxn>
                <a:cxn ang="0">
                  <a:pos x="92" y="111"/>
                </a:cxn>
                <a:cxn ang="0">
                  <a:pos x="96" y="101"/>
                </a:cxn>
                <a:cxn ang="0">
                  <a:pos x="100" y="92"/>
                </a:cxn>
                <a:cxn ang="0">
                  <a:pos x="107" y="82"/>
                </a:cxn>
                <a:cxn ang="0">
                  <a:pos x="114" y="75"/>
                </a:cxn>
                <a:cxn ang="0">
                  <a:pos x="121" y="67"/>
                </a:cxn>
                <a:cxn ang="0">
                  <a:pos x="130" y="59"/>
                </a:cxn>
                <a:cxn ang="0">
                  <a:pos x="139" y="54"/>
                </a:cxn>
                <a:cxn ang="0">
                  <a:pos x="149" y="48"/>
                </a:cxn>
                <a:cxn ang="0">
                  <a:pos x="159" y="44"/>
                </a:cxn>
                <a:cxn ang="0">
                  <a:pos x="170" y="40"/>
                </a:cxn>
                <a:cxn ang="0">
                  <a:pos x="181" y="37"/>
                </a:cxn>
                <a:cxn ang="0">
                  <a:pos x="193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0"/>
                </a:cxn>
                <a:cxn ang="0">
                  <a:pos x="81" y="0"/>
                </a:cxn>
              </a:cxnLst>
              <a:rect l="0" t="0" r="r" b="b"/>
              <a:pathLst>
                <a:path w="205" h="144">
                  <a:moveTo>
                    <a:pt x="81" y="0"/>
                  </a:moveTo>
                  <a:lnTo>
                    <a:pt x="81" y="0"/>
                  </a:lnTo>
                  <a:lnTo>
                    <a:pt x="65" y="29"/>
                  </a:lnTo>
                  <a:lnTo>
                    <a:pt x="51" y="56"/>
                  </a:lnTo>
                  <a:lnTo>
                    <a:pt x="25" y="102"/>
                  </a:lnTo>
                  <a:lnTo>
                    <a:pt x="6" y="133"/>
                  </a:lnTo>
                  <a:lnTo>
                    <a:pt x="0" y="144"/>
                  </a:lnTo>
                  <a:lnTo>
                    <a:pt x="82" y="144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6" y="133"/>
                  </a:lnTo>
                  <a:lnTo>
                    <a:pt x="88" y="122"/>
                  </a:lnTo>
                  <a:lnTo>
                    <a:pt x="92" y="111"/>
                  </a:lnTo>
                  <a:lnTo>
                    <a:pt x="96" y="101"/>
                  </a:lnTo>
                  <a:lnTo>
                    <a:pt x="100" y="92"/>
                  </a:lnTo>
                  <a:lnTo>
                    <a:pt x="107" y="82"/>
                  </a:lnTo>
                  <a:lnTo>
                    <a:pt x="114" y="75"/>
                  </a:lnTo>
                  <a:lnTo>
                    <a:pt x="121" y="67"/>
                  </a:lnTo>
                  <a:lnTo>
                    <a:pt x="130" y="59"/>
                  </a:lnTo>
                  <a:lnTo>
                    <a:pt x="139" y="54"/>
                  </a:lnTo>
                  <a:lnTo>
                    <a:pt x="149" y="48"/>
                  </a:lnTo>
                  <a:lnTo>
                    <a:pt x="159" y="44"/>
                  </a:lnTo>
                  <a:lnTo>
                    <a:pt x="170" y="40"/>
                  </a:lnTo>
                  <a:lnTo>
                    <a:pt x="181" y="37"/>
                  </a:lnTo>
                  <a:lnTo>
                    <a:pt x="193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573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92311B09-B65D-4D0C-9ECC-245106ACA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119" y="3975765"/>
              <a:ext cx="494881" cy="167621"/>
            </a:xfrm>
            <a:custGeom>
              <a:avLst/>
              <a:gdLst/>
              <a:ahLst/>
              <a:cxnLst>
                <a:cxn ang="0">
                  <a:pos x="124" y="3"/>
                </a:cxn>
                <a:cxn ang="0">
                  <a:pos x="124" y="3"/>
                </a:cxn>
                <a:cxn ang="0">
                  <a:pos x="79" y="3"/>
                </a:cxn>
                <a:cxn ang="0">
                  <a:pos x="79" y="3"/>
                </a:cxn>
                <a:cxn ang="0">
                  <a:pos x="79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8" y="2"/>
                </a:cxn>
                <a:cxn ang="0">
                  <a:pos x="0" y="2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0" y="42"/>
                </a:cxn>
                <a:cxn ang="0">
                  <a:pos x="124" y="42"/>
                </a:cxn>
                <a:cxn ang="0">
                  <a:pos x="124" y="3"/>
                </a:cxn>
              </a:cxnLst>
              <a:rect l="0" t="0" r="r" b="b"/>
              <a:pathLst>
                <a:path w="124" h="42">
                  <a:moveTo>
                    <a:pt x="124" y="3"/>
                  </a:moveTo>
                  <a:lnTo>
                    <a:pt x="124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7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2"/>
                  </a:lnTo>
                  <a:lnTo>
                    <a:pt x="0" y="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2"/>
                  </a:lnTo>
                  <a:lnTo>
                    <a:pt x="124" y="42"/>
                  </a:lnTo>
                  <a:lnTo>
                    <a:pt x="124" y="3"/>
                  </a:lnTo>
                  <a:close/>
                </a:path>
              </a:pathLst>
            </a:custGeom>
            <a:solidFill>
              <a:srgbClr val="FFC3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65AFC2BB-8E01-49E3-9D21-7D9E475C8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3975765"/>
              <a:ext cx="498873" cy="167621"/>
            </a:xfrm>
            <a:custGeom>
              <a:avLst/>
              <a:gdLst/>
              <a:ahLst/>
              <a:cxnLst>
                <a:cxn ang="0">
                  <a:pos x="125" y="40"/>
                </a:cxn>
                <a:cxn ang="0">
                  <a:pos x="125" y="2"/>
                </a:cxn>
                <a:cxn ang="0">
                  <a:pos x="106" y="2"/>
                </a:cxn>
                <a:cxn ang="0">
                  <a:pos x="106" y="2"/>
                </a:cxn>
                <a:cxn ang="0">
                  <a:pos x="106" y="0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7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2"/>
                </a:cxn>
                <a:cxn ang="0">
                  <a:pos x="125" y="42"/>
                </a:cxn>
                <a:cxn ang="0">
                  <a:pos x="125" y="42"/>
                </a:cxn>
                <a:cxn ang="0">
                  <a:pos x="125" y="40"/>
                </a:cxn>
                <a:cxn ang="0">
                  <a:pos x="125" y="40"/>
                </a:cxn>
              </a:cxnLst>
              <a:rect l="0" t="0" r="r" b="b"/>
              <a:pathLst>
                <a:path w="125" h="42">
                  <a:moveTo>
                    <a:pt x="125" y="40"/>
                  </a:moveTo>
                  <a:lnTo>
                    <a:pt x="125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7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2"/>
                  </a:lnTo>
                  <a:lnTo>
                    <a:pt x="125" y="42"/>
                  </a:lnTo>
                  <a:lnTo>
                    <a:pt x="125" y="42"/>
                  </a:lnTo>
                  <a:lnTo>
                    <a:pt x="125" y="40"/>
                  </a:lnTo>
                  <a:lnTo>
                    <a:pt x="125" y="40"/>
                  </a:lnTo>
                  <a:close/>
                </a:path>
              </a:pathLst>
            </a:custGeom>
            <a:solidFill>
              <a:srgbClr val="FFB12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C41DB10-637C-4C21-ACCC-42A65F42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43386"/>
              <a:ext cx="822141" cy="574701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3" y="35"/>
                </a:cxn>
                <a:cxn ang="0">
                  <a:pos x="24" y="37"/>
                </a:cxn>
                <a:cxn ang="0">
                  <a:pos x="36" y="40"/>
                </a:cxn>
                <a:cxn ang="0">
                  <a:pos x="46" y="43"/>
                </a:cxn>
                <a:cxn ang="0">
                  <a:pos x="57" y="48"/>
                </a:cxn>
                <a:cxn ang="0">
                  <a:pos x="67" y="54"/>
                </a:cxn>
                <a:cxn ang="0">
                  <a:pos x="75" y="59"/>
                </a:cxn>
                <a:cxn ang="0">
                  <a:pos x="84" y="67"/>
                </a:cxn>
                <a:cxn ang="0">
                  <a:pos x="92" y="75"/>
                </a:cxn>
                <a:cxn ang="0">
                  <a:pos x="99" y="82"/>
                </a:cxn>
                <a:cxn ang="0">
                  <a:pos x="105" y="92"/>
                </a:cxn>
                <a:cxn ang="0">
                  <a:pos x="109" y="101"/>
                </a:cxn>
                <a:cxn ang="0">
                  <a:pos x="114" y="111"/>
                </a:cxn>
                <a:cxn ang="0">
                  <a:pos x="117" y="122"/>
                </a:cxn>
                <a:cxn ang="0">
                  <a:pos x="119" y="133"/>
                </a:cxn>
                <a:cxn ang="0">
                  <a:pos x="120" y="144"/>
                </a:cxn>
                <a:cxn ang="0">
                  <a:pos x="126" y="144"/>
                </a:cxn>
                <a:cxn ang="0">
                  <a:pos x="206" y="144"/>
                </a:cxn>
                <a:cxn ang="0">
                  <a:pos x="206" y="144"/>
                </a:cxn>
                <a:cxn ang="0">
                  <a:pos x="199" y="133"/>
                </a:cxn>
                <a:cxn ang="0">
                  <a:pos x="181" y="102"/>
                </a:cxn>
                <a:cxn ang="0">
                  <a:pos x="154" y="56"/>
                </a:cxn>
                <a:cxn ang="0">
                  <a:pos x="140" y="29"/>
                </a:cxn>
                <a:cxn ang="0">
                  <a:pos x="125" y="0"/>
                </a:cxn>
                <a:cxn ang="0">
                  <a:pos x="125" y="0"/>
                </a:cxn>
              </a:cxnLst>
              <a:rect l="0" t="0" r="r" b="b"/>
              <a:pathLst>
                <a:path w="206" h="144">
                  <a:moveTo>
                    <a:pt x="125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3" y="35"/>
                  </a:lnTo>
                  <a:lnTo>
                    <a:pt x="24" y="37"/>
                  </a:lnTo>
                  <a:lnTo>
                    <a:pt x="36" y="40"/>
                  </a:lnTo>
                  <a:lnTo>
                    <a:pt x="46" y="43"/>
                  </a:lnTo>
                  <a:lnTo>
                    <a:pt x="57" y="48"/>
                  </a:lnTo>
                  <a:lnTo>
                    <a:pt x="67" y="54"/>
                  </a:lnTo>
                  <a:lnTo>
                    <a:pt x="75" y="59"/>
                  </a:lnTo>
                  <a:lnTo>
                    <a:pt x="84" y="67"/>
                  </a:lnTo>
                  <a:lnTo>
                    <a:pt x="92" y="75"/>
                  </a:lnTo>
                  <a:lnTo>
                    <a:pt x="99" y="82"/>
                  </a:lnTo>
                  <a:lnTo>
                    <a:pt x="105" y="92"/>
                  </a:lnTo>
                  <a:lnTo>
                    <a:pt x="109" y="101"/>
                  </a:lnTo>
                  <a:lnTo>
                    <a:pt x="114" y="111"/>
                  </a:lnTo>
                  <a:lnTo>
                    <a:pt x="117" y="122"/>
                  </a:lnTo>
                  <a:lnTo>
                    <a:pt x="119" y="133"/>
                  </a:lnTo>
                  <a:lnTo>
                    <a:pt x="120" y="144"/>
                  </a:lnTo>
                  <a:lnTo>
                    <a:pt x="126" y="144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199" y="133"/>
                  </a:lnTo>
                  <a:lnTo>
                    <a:pt x="181" y="102"/>
                  </a:lnTo>
                  <a:lnTo>
                    <a:pt x="154" y="56"/>
                  </a:lnTo>
                  <a:lnTo>
                    <a:pt x="140" y="29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6E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EF465081-889F-47A5-9710-CD7623BFF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1202035"/>
              <a:ext cx="103765" cy="502863"/>
            </a:xfrm>
            <a:custGeom>
              <a:avLst/>
              <a:gdLst/>
              <a:ahLst/>
              <a:cxnLst>
                <a:cxn ang="0">
                  <a:pos x="26" y="98"/>
                </a:cxn>
                <a:cxn ang="0">
                  <a:pos x="26" y="98"/>
                </a:cxn>
                <a:cxn ang="0">
                  <a:pos x="26" y="95"/>
                </a:cxn>
                <a:cxn ang="0">
                  <a:pos x="25" y="93"/>
                </a:cxn>
                <a:cxn ang="0">
                  <a:pos x="23" y="92"/>
                </a:cxn>
                <a:cxn ang="0">
                  <a:pos x="21" y="91"/>
                </a:cxn>
                <a:cxn ang="0">
                  <a:pos x="21" y="91"/>
                </a:cxn>
                <a:cxn ang="0">
                  <a:pos x="22" y="88"/>
                </a:cxn>
                <a:cxn ang="0">
                  <a:pos x="22" y="83"/>
                </a:cxn>
                <a:cxn ang="0">
                  <a:pos x="22" y="83"/>
                </a:cxn>
                <a:cxn ang="0">
                  <a:pos x="22" y="80"/>
                </a:cxn>
                <a:cxn ang="0">
                  <a:pos x="19" y="78"/>
                </a:cxn>
                <a:cxn ang="0">
                  <a:pos x="17" y="77"/>
                </a:cxn>
                <a:cxn ang="0">
                  <a:pos x="14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2" y="73"/>
                </a:cxn>
                <a:cxn ang="0">
                  <a:pos x="12" y="73"/>
                </a:cxn>
                <a:cxn ang="0">
                  <a:pos x="12" y="72"/>
                </a:cxn>
                <a:cxn ang="0">
                  <a:pos x="11" y="70"/>
                </a:cxn>
                <a:cxn ang="0">
                  <a:pos x="9" y="69"/>
                </a:cxn>
                <a:cxn ang="0">
                  <a:pos x="6" y="69"/>
                </a:cxn>
                <a:cxn ang="0">
                  <a:pos x="4" y="6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26"/>
                </a:cxn>
                <a:cxn ang="0">
                  <a:pos x="19" y="126"/>
                </a:cxn>
                <a:cxn ang="0">
                  <a:pos x="19" y="126"/>
                </a:cxn>
                <a:cxn ang="0">
                  <a:pos x="21" y="124"/>
                </a:cxn>
                <a:cxn ang="0">
                  <a:pos x="22" y="120"/>
                </a:cxn>
                <a:cxn ang="0">
                  <a:pos x="24" y="111"/>
                </a:cxn>
                <a:cxn ang="0">
                  <a:pos x="26" y="98"/>
                </a:cxn>
                <a:cxn ang="0">
                  <a:pos x="26" y="98"/>
                </a:cxn>
              </a:cxnLst>
              <a:rect l="0" t="0" r="r" b="b"/>
              <a:pathLst>
                <a:path w="26" h="126">
                  <a:moveTo>
                    <a:pt x="26" y="98"/>
                  </a:moveTo>
                  <a:lnTo>
                    <a:pt x="26" y="98"/>
                  </a:lnTo>
                  <a:lnTo>
                    <a:pt x="26" y="95"/>
                  </a:lnTo>
                  <a:lnTo>
                    <a:pt x="25" y="93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2" y="88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0"/>
                  </a:lnTo>
                  <a:lnTo>
                    <a:pt x="19" y="78"/>
                  </a:lnTo>
                  <a:lnTo>
                    <a:pt x="17" y="77"/>
                  </a:lnTo>
                  <a:lnTo>
                    <a:pt x="14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1" y="70"/>
                  </a:lnTo>
                  <a:lnTo>
                    <a:pt x="9" y="69"/>
                  </a:lnTo>
                  <a:lnTo>
                    <a:pt x="6" y="69"/>
                  </a:lnTo>
                  <a:lnTo>
                    <a:pt x="4" y="6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26"/>
                  </a:lnTo>
                  <a:lnTo>
                    <a:pt x="19" y="126"/>
                  </a:lnTo>
                  <a:lnTo>
                    <a:pt x="19" y="126"/>
                  </a:lnTo>
                  <a:lnTo>
                    <a:pt x="21" y="124"/>
                  </a:lnTo>
                  <a:lnTo>
                    <a:pt x="22" y="120"/>
                  </a:lnTo>
                  <a:lnTo>
                    <a:pt x="24" y="111"/>
                  </a:lnTo>
                  <a:lnTo>
                    <a:pt x="26" y="98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1B6A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0FC93CE-2EB1-4DE8-89D2-F72DABD97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1704898"/>
              <a:ext cx="223495" cy="1636301"/>
            </a:xfrm>
            <a:custGeom>
              <a:avLst/>
              <a:gdLst/>
              <a:ahLst/>
              <a:cxnLst>
                <a:cxn ang="0">
                  <a:pos x="56" y="410"/>
                </a:cxn>
                <a:cxn ang="0">
                  <a:pos x="56" y="410"/>
                </a:cxn>
                <a:cxn ang="0">
                  <a:pos x="46" y="346"/>
                </a:cxn>
                <a:cxn ang="0">
                  <a:pos x="39" y="297"/>
                </a:cxn>
                <a:cxn ang="0">
                  <a:pos x="33" y="243"/>
                </a:cxn>
                <a:cxn ang="0">
                  <a:pos x="26" y="183"/>
                </a:cxn>
                <a:cxn ang="0">
                  <a:pos x="22" y="122"/>
                </a:cxn>
                <a:cxn ang="0">
                  <a:pos x="18" y="59"/>
                </a:cxn>
                <a:cxn ang="0">
                  <a:pos x="17" y="30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0" y="410"/>
                </a:cxn>
                <a:cxn ang="0">
                  <a:pos x="56" y="410"/>
                </a:cxn>
              </a:cxnLst>
              <a:rect l="0" t="0" r="r" b="b"/>
              <a:pathLst>
                <a:path w="56" h="410">
                  <a:moveTo>
                    <a:pt x="56" y="410"/>
                  </a:moveTo>
                  <a:lnTo>
                    <a:pt x="56" y="410"/>
                  </a:lnTo>
                  <a:lnTo>
                    <a:pt x="46" y="346"/>
                  </a:lnTo>
                  <a:lnTo>
                    <a:pt x="39" y="297"/>
                  </a:lnTo>
                  <a:lnTo>
                    <a:pt x="33" y="243"/>
                  </a:lnTo>
                  <a:lnTo>
                    <a:pt x="26" y="183"/>
                  </a:lnTo>
                  <a:lnTo>
                    <a:pt x="22" y="122"/>
                  </a:lnTo>
                  <a:lnTo>
                    <a:pt x="18" y="59"/>
                  </a:lnTo>
                  <a:lnTo>
                    <a:pt x="17" y="3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410"/>
                  </a:lnTo>
                  <a:lnTo>
                    <a:pt x="56" y="410"/>
                  </a:lnTo>
                  <a:close/>
                </a:path>
              </a:pathLst>
            </a:custGeom>
            <a:solidFill>
              <a:srgbClr val="48B4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1F654B5A-CA52-4382-B936-52AB98445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3341199"/>
              <a:ext cx="279368" cy="83812"/>
            </a:xfrm>
            <a:custGeom>
              <a:avLst/>
              <a:gdLst/>
              <a:ahLst/>
              <a:cxnLst>
                <a:cxn ang="0">
                  <a:pos x="70" y="8"/>
                </a:cxn>
                <a:cxn ang="0">
                  <a:pos x="70" y="8"/>
                </a:cxn>
                <a:cxn ang="0">
                  <a:pos x="69" y="6"/>
                </a:cxn>
                <a:cxn ang="0">
                  <a:pos x="68" y="4"/>
                </a:cxn>
                <a:cxn ang="0">
                  <a:pos x="66" y="3"/>
                </a:cxn>
                <a:cxn ang="0">
                  <a:pos x="62" y="2"/>
                </a:cxn>
                <a:cxn ang="0">
                  <a:pos x="56" y="2"/>
                </a:cxn>
                <a:cxn ang="0">
                  <a:pos x="56" y="2"/>
                </a:cxn>
                <a:cxn ang="0">
                  <a:pos x="56" y="0"/>
                </a:cxn>
                <a:cxn ang="0">
                  <a:pos x="0" y="0"/>
                </a:cxn>
                <a:cxn ang="0">
                  <a:pos x="0" y="21"/>
                </a:cxn>
                <a:cxn ang="0">
                  <a:pos x="63" y="21"/>
                </a:cxn>
                <a:cxn ang="0">
                  <a:pos x="63" y="21"/>
                </a:cxn>
                <a:cxn ang="0">
                  <a:pos x="67" y="18"/>
                </a:cxn>
                <a:cxn ang="0">
                  <a:pos x="68" y="14"/>
                </a:cxn>
                <a:cxn ang="0">
                  <a:pos x="70" y="8"/>
                </a:cxn>
                <a:cxn ang="0">
                  <a:pos x="70" y="8"/>
                </a:cxn>
              </a:cxnLst>
              <a:rect l="0" t="0" r="r" b="b"/>
              <a:pathLst>
                <a:path w="70" h="21">
                  <a:moveTo>
                    <a:pt x="70" y="8"/>
                  </a:moveTo>
                  <a:lnTo>
                    <a:pt x="70" y="8"/>
                  </a:lnTo>
                  <a:lnTo>
                    <a:pt x="69" y="6"/>
                  </a:lnTo>
                  <a:lnTo>
                    <a:pt x="68" y="4"/>
                  </a:lnTo>
                  <a:lnTo>
                    <a:pt x="66" y="3"/>
                  </a:lnTo>
                  <a:lnTo>
                    <a:pt x="6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7" y="18"/>
                  </a:lnTo>
                  <a:lnTo>
                    <a:pt x="68" y="14"/>
                  </a:lnTo>
                  <a:lnTo>
                    <a:pt x="70" y="8"/>
                  </a:lnTo>
                  <a:lnTo>
                    <a:pt x="70" y="8"/>
                  </a:lnTo>
                  <a:close/>
                </a:path>
              </a:pathLst>
            </a:custGeom>
            <a:solidFill>
              <a:srgbClr val="FFB12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A249CFBC-F667-4EF6-999E-9CD819F8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3425010"/>
              <a:ext cx="423043" cy="550755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1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33" y="84"/>
                </a:cxn>
                <a:cxn ang="0">
                  <a:pos x="39" y="114"/>
                </a:cxn>
                <a:cxn ang="0">
                  <a:pos x="46" y="138"/>
                </a:cxn>
                <a:cxn ang="0">
                  <a:pos x="106" y="138"/>
                </a:cxn>
                <a:cxn ang="0">
                  <a:pos x="106" y="138"/>
                </a:cxn>
                <a:cxn ang="0">
                  <a:pos x="91" y="103"/>
                </a:cxn>
                <a:cxn ang="0">
                  <a:pos x="78" y="68"/>
                </a:cxn>
                <a:cxn ang="0">
                  <a:pos x="67" y="34"/>
                </a:cxn>
                <a:cxn ang="0">
                  <a:pos x="62" y="18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106" h="138">
                  <a:moveTo>
                    <a:pt x="59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33" y="84"/>
                  </a:lnTo>
                  <a:lnTo>
                    <a:pt x="39" y="114"/>
                  </a:lnTo>
                  <a:lnTo>
                    <a:pt x="46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91" y="103"/>
                  </a:lnTo>
                  <a:lnTo>
                    <a:pt x="78" y="68"/>
                  </a:lnTo>
                  <a:lnTo>
                    <a:pt x="67" y="34"/>
                  </a:lnTo>
                  <a:lnTo>
                    <a:pt x="62" y="18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FFC3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4" name="Group 85">
            <a:extLst>
              <a:ext uri="{FF2B5EF4-FFF2-40B4-BE49-F238E27FC236}">
                <a16:creationId xmlns:a16="http://schemas.microsoft.com/office/drawing/2014/main" id="{415C83AB-78F4-48F3-A746-59DCC906AFAB}"/>
              </a:ext>
            </a:extLst>
          </p:cNvPr>
          <p:cNvGrpSpPr/>
          <p:nvPr/>
        </p:nvGrpSpPr>
        <p:grpSpPr>
          <a:xfrm>
            <a:off x="2601263" y="4260377"/>
            <a:ext cx="3494736" cy="524007"/>
            <a:chOff x="2714612" y="3328985"/>
            <a:chExt cx="2621052" cy="393006"/>
          </a:xfrm>
        </p:grpSpPr>
        <p:sp>
          <p:nvSpPr>
            <p:cNvPr id="35" name="Rectangle 68">
              <a:extLst>
                <a:ext uri="{FF2B5EF4-FFF2-40B4-BE49-F238E27FC236}">
                  <a16:creationId xmlns:a16="http://schemas.microsoft.com/office/drawing/2014/main" id="{E19205E7-BD7A-4D53-BE0B-481068C3B2D1}"/>
                </a:ext>
              </a:extLst>
            </p:cNvPr>
            <p:cNvSpPr/>
            <p:nvPr/>
          </p:nvSpPr>
          <p:spPr>
            <a:xfrm>
              <a:off x="4000495" y="3328985"/>
              <a:ext cx="1248902" cy="393006"/>
            </a:xfrm>
            <a:prstGeom prst="rect">
              <a:avLst/>
            </a:prstGeom>
            <a:solidFill>
              <a:srgbClr val="FFC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AC61E94B-CEEF-405F-B426-2236DAFE2CF0}"/>
                </a:ext>
              </a:extLst>
            </p:cNvPr>
            <p:cNvSpPr/>
            <p:nvPr/>
          </p:nvSpPr>
          <p:spPr>
            <a:xfrm>
              <a:off x="4086762" y="3352363"/>
              <a:ext cx="1248902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幼圆" panose="02010509060101010101" pitchFamily="49" charset="-122"/>
                  <a:ea typeface="幼圆" panose="02010509060101010101" pitchFamily="49" charset="-122"/>
                  <a:cs typeface="Open Sans" pitchFamily="34" charset="0"/>
                </a:rPr>
                <a:t>普通用户</a:t>
              </a:r>
              <a:endParaRPr lang="en-US" sz="2400" b="1" dirty="0">
                <a:latin typeface="幼圆" panose="02010509060101010101" pitchFamily="49" charset="-122"/>
                <a:ea typeface="幼圆" panose="02010509060101010101" pitchFamily="49" charset="-122"/>
                <a:cs typeface="Open Sans" pitchFamily="34" charset="0"/>
              </a:endParaRPr>
            </a:p>
          </p:txBody>
        </p:sp>
        <p:cxnSp>
          <p:nvCxnSpPr>
            <p:cNvPr id="39" name="Straight Connector 79">
              <a:extLst>
                <a:ext uri="{FF2B5EF4-FFF2-40B4-BE49-F238E27FC236}">
                  <a16:creationId xmlns:a16="http://schemas.microsoft.com/office/drawing/2014/main" id="{7508134D-60F2-4E1F-A84B-44111DD5A1BF}"/>
                </a:ext>
              </a:extLst>
            </p:cNvPr>
            <p:cNvCxnSpPr/>
            <p:nvPr/>
          </p:nvCxnSpPr>
          <p:spPr>
            <a:xfrm>
              <a:off x="2714612" y="3500444"/>
              <a:ext cx="1143008" cy="2011"/>
            </a:xfrm>
            <a:prstGeom prst="line">
              <a:avLst/>
            </a:prstGeom>
            <a:ln w="12700">
              <a:solidFill>
                <a:srgbClr val="FFC35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45">
            <a:extLst>
              <a:ext uri="{FF2B5EF4-FFF2-40B4-BE49-F238E27FC236}">
                <a16:creationId xmlns:a16="http://schemas.microsoft.com/office/drawing/2014/main" id="{E3123451-0483-4834-8AE1-73F2A4E070A6}"/>
              </a:ext>
            </a:extLst>
          </p:cNvPr>
          <p:cNvSpPr/>
          <p:nvPr/>
        </p:nvSpPr>
        <p:spPr>
          <a:xfrm>
            <a:off x="2852627" y="1921916"/>
            <a:ext cx="3940897" cy="2033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当教程上传者的个人等级，上传教程数量，最高观看量和关注度均达到一定目标要求时，可向网站申请认证作者身份。</a:t>
            </a:r>
            <a:endParaRPr lang="en-US" altLang="zh-CN" sz="1100" b="1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网站每月会定时给予认证作者资金报酬，具体金额视作者等级而定。</a:t>
            </a:r>
            <a:endParaRPr lang="en-US" altLang="zh-CN" sz="1100" b="1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认证作者每月最低需上传</a:t>
            </a:r>
            <a:r>
              <a:rPr lang="en-US" altLang="zh-CN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3</a:t>
            </a:r>
            <a:r>
              <a:rPr lang="zh-CN" altLang="en-US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份教程，且至少有一份教程的打赏量不得低于</a:t>
            </a:r>
            <a:r>
              <a:rPr lang="en-US" altLang="zh-CN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5000</a:t>
            </a:r>
            <a:r>
              <a:rPr lang="zh-CN" altLang="en-US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虚拟币。</a:t>
            </a:r>
            <a:endParaRPr lang="en-US" altLang="zh-CN" sz="1100" b="1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若连续五次没有达到要求，则取消认证作者身份</a:t>
            </a:r>
            <a:endParaRPr lang="en-US" altLang="zh-CN" sz="1100" b="1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  <a:p>
            <a:endParaRPr lang="en-US" altLang="zh-CN" sz="1067" dirty="0">
              <a:solidFill>
                <a:schemeClr val="bg1">
                  <a:lumMod val="65000"/>
                </a:scheme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1" name="Rectangle 45">
            <a:extLst>
              <a:ext uri="{FF2B5EF4-FFF2-40B4-BE49-F238E27FC236}">
                <a16:creationId xmlns:a16="http://schemas.microsoft.com/office/drawing/2014/main" id="{78F2C7A0-0157-4F75-9A2B-47167B8F0187}"/>
              </a:ext>
            </a:extLst>
          </p:cNvPr>
          <p:cNvSpPr/>
          <p:nvPr/>
        </p:nvSpPr>
        <p:spPr>
          <a:xfrm>
            <a:off x="3323216" y="4916464"/>
            <a:ext cx="3189314" cy="10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作为普通用户，每当自己上传一份教程时，其他用户可按照个人喜好和满意程度对该教程上传者进行打赏。打赏金额</a:t>
            </a:r>
            <a:r>
              <a:rPr lang="en-US" altLang="zh-CN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1-10</a:t>
            </a:r>
            <a:r>
              <a:rPr lang="zh-CN" altLang="en-US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枚虚拟币不定，超出</a:t>
            </a:r>
            <a:r>
              <a:rPr lang="en-US" altLang="zh-CN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10</a:t>
            </a:r>
            <a:r>
              <a:rPr lang="zh-CN" altLang="en-US" sz="1100" b="1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枚部分不再为该教程提供热度</a:t>
            </a:r>
            <a:endParaRPr lang="en-US" altLang="zh-CN" sz="1100" b="1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0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4218773" y="577582"/>
            <a:ext cx="375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每月的系列活动</a:t>
            </a:r>
          </a:p>
        </p:txBody>
      </p:sp>
      <p:grpSp>
        <p:nvGrpSpPr>
          <p:cNvPr id="46" name="Group 343">
            <a:extLst>
              <a:ext uri="{FF2B5EF4-FFF2-40B4-BE49-F238E27FC236}">
                <a16:creationId xmlns:a16="http://schemas.microsoft.com/office/drawing/2014/main" id="{2DC7A476-C6A2-4C83-BB8C-9EDBED702464}"/>
              </a:ext>
            </a:extLst>
          </p:cNvPr>
          <p:cNvGrpSpPr/>
          <p:nvPr/>
        </p:nvGrpSpPr>
        <p:grpSpPr>
          <a:xfrm>
            <a:off x="7102897" y="2049187"/>
            <a:ext cx="3455123" cy="2671000"/>
            <a:chOff x="-4329038" y="3494052"/>
            <a:chExt cx="10638398" cy="1316013"/>
          </a:xfrm>
        </p:grpSpPr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1298460C-566D-4CEF-9631-ADCF008293F5}"/>
                </a:ext>
              </a:extLst>
            </p:cNvPr>
            <p:cNvSpPr/>
            <p:nvPr/>
          </p:nvSpPr>
          <p:spPr>
            <a:xfrm>
              <a:off x="-4329038" y="3494052"/>
              <a:ext cx="427941" cy="244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48" name="Rectangle 325">
              <a:extLst>
                <a:ext uri="{FF2B5EF4-FFF2-40B4-BE49-F238E27FC236}">
                  <a16:creationId xmlns:a16="http://schemas.microsoft.com/office/drawing/2014/main" id="{9803E387-6E30-4EF6-8023-CBDA98B4FA4E}"/>
                </a:ext>
              </a:extLst>
            </p:cNvPr>
            <p:cNvSpPr/>
            <p:nvPr/>
          </p:nvSpPr>
          <p:spPr>
            <a:xfrm>
              <a:off x="-4329038" y="3654042"/>
              <a:ext cx="10638398" cy="1156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每月我们会根据最近流行的事件推出本月的活动，形式主要以比赛为主。我们会依据得奖的大小送出相应的礼品</a:t>
              </a: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2A11155-5613-4D57-BC0C-756BE919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69" y="1949697"/>
            <a:ext cx="4964359" cy="31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97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0"/>
          <p:cNvGrpSpPr/>
          <p:nvPr/>
        </p:nvGrpSpPr>
        <p:grpSpPr>
          <a:xfrm>
            <a:off x="193675" y="1502410"/>
            <a:ext cx="2734311" cy="5049308"/>
            <a:chOff x="685800" y="1190624"/>
            <a:chExt cx="2050733" cy="3786981"/>
          </a:xfrm>
        </p:grpSpPr>
        <p:sp>
          <p:nvSpPr>
            <p:cNvPr id="6" name="Rectangle 35"/>
            <p:cNvSpPr/>
            <p:nvPr/>
          </p:nvSpPr>
          <p:spPr>
            <a:xfrm>
              <a:off x="762000" y="1190624"/>
              <a:ext cx="1905000" cy="3786981"/>
            </a:xfrm>
            <a:prstGeom prst="rect">
              <a:avLst/>
            </a:prstGeom>
            <a:solidFill>
              <a:srgbClr val="FF6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" name="Rectangle 44"/>
            <p:cNvSpPr/>
            <p:nvPr/>
          </p:nvSpPr>
          <p:spPr>
            <a:xfrm>
              <a:off x="685800" y="1924352"/>
              <a:ext cx="2050733" cy="494998"/>
            </a:xfrm>
            <a:prstGeom prst="rect">
              <a:avLst/>
            </a:prstGeom>
            <a:solidFill>
              <a:srgbClr val="FF4121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Rectangle 39"/>
            <p:cNvSpPr/>
            <p:nvPr/>
          </p:nvSpPr>
          <p:spPr>
            <a:xfrm>
              <a:off x="1221116" y="2038350"/>
              <a:ext cx="845820" cy="2828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60" dirty="0">
                  <a:solidFill>
                    <a:schemeClr val="bg1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  <a:sym typeface="+mn-ea"/>
                </a:rPr>
                <a:t>广告收入</a:t>
              </a:r>
              <a:endParaRPr lang="zh-CN" altLang="en-US" sz="1865" dirty="0">
                <a:solidFill>
                  <a:schemeClr val="bg1"/>
                </a:solidFill>
                <a:latin typeface="Open Sans" pitchFamily="34" charset="0"/>
                <a:ea typeface="宋体" panose="02010600030101010101" pitchFamily="2" charset="-122"/>
                <a:cs typeface="Open Sans" pitchFamily="34" charset="0"/>
              </a:endParaRPr>
            </a:p>
          </p:txBody>
        </p:sp>
        <p:sp>
          <p:nvSpPr>
            <p:cNvPr id="9" name="TextBox 40"/>
            <p:cNvSpPr txBox="1"/>
            <p:nvPr/>
          </p:nvSpPr>
          <p:spPr>
            <a:xfrm>
              <a:off x="990600" y="2571750"/>
              <a:ext cx="1390672" cy="1940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65"/>
                </a:spcBef>
              </a:pPr>
              <a:r>
                <a:rPr lang="zh-CN" altLang="en-US" sz="1200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广告商提供企业专属标志，网站设计人员综合考虑网站总体美观程度，把</a:t>
              </a:r>
              <a:r>
                <a:rPr lang="en-US" altLang="zh-CN" sz="1200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logo</a:t>
              </a:r>
              <a:r>
                <a:rPr lang="zh-CN" altLang="en-US" sz="1200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合理的设计在网站页面上</a:t>
              </a:r>
            </a:p>
            <a:p>
              <a:pPr>
                <a:lnSpc>
                  <a:spcPct val="150000"/>
                </a:lnSpc>
                <a:spcBef>
                  <a:spcPts val="265"/>
                </a:spcBef>
              </a:pPr>
              <a:r>
                <a:rPr lang="zh-CN" altLang="en-US" sz="1200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同时网站会结合用户的特殊性，推送一些明星相关的广告于首页或其他地方。</a:t>
              </a:r>
            </a:p>
          </p:txBody>
        </p:sp>
      </p:grpSp>
      <p:grpSp>
        <p:nvGrpSpPr>
          <p:cNvPr id="11" name="Group 61"/>
          <p:cNvGrpSpPr/>
          <p:nvPr/>
        </p:nvGrpSpPr>
        <p:grpSpPr>
          <a:xfrm>
            <a:off x="3086735" y="1502410"/>
            <a:ext cx="2874010" cy="5049307"/>
            <a:chOff x="3505200" y="1276350"/>
            <a:chExt cx="1981200" cy="3539610"/>
          </a:xfrm>
        </p:grpSpPr>
        <p:sp>
          <p:nvSpPr>
            <p:cNvPr id="12" name="Rectangle 45"/>
            <p:cNvSpPr/>
            <p:nvPr/>
          </p:nvSpPr>
          <p:spPr>
            <a:xfrm>
              <a:off x="3581400" y="1276350"/>
              <a:ext cx="1828800" cy="3539610"/>
            </a:xfrm>
            <a:prstGeom prst="rect">
              <a:avLst/>
            </a:prstGeom>
            <a:solidFill>
              <a:srgbClr val="FFC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3" name="Rectangle 49"/>
            <p:cNvSpPr/>
            <p:nvPr/>
          </p:nvSpPr>
          <p:spPr>
            <a:xfrm>
              <a:off x="3505200" y="1962150"/>
              <a:ext cx="1981200" cy="457200"/>
            </a:xfrm>
            <a:prstGeom prst="rect">
              <a:avLst/>
            </a:prstGeom>
            <a:solidFill>
              <a:srgbClr val="FFA605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Open Sans" pitchFamily="34" charset="0"/>
                <a:ea typeface="宋体" panose="02010600030101010101" pitchFamily="2" charset="-122"/>
                <a:cs typeface="Open Sans" pitchFamily="34" charset="0"/>
              </a:endParaRPr>
            </a:p>
            <a:p>
              <a:pPr algn="ctr"/>
              <a:endParaRPr lang="en-US" sz="3200"/>
            </a:p>
          </p:txBody>
        </p:sp>
        <p:sp>
          <p:nvSpPr>
            <p:cNvPr id="14" name="Rectangle 51"/>
            <p:cNvSpPr/>
            <p:nvPr/>
          </p:nvSpPr>
          <p:spPr>
            <a:xfrm>
              <a:off x="4017798" y="2038196"/>
              <a:ext cx="890575" cy="274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865" dirty="0">
                <a:solidFill>
                  <a:schemeClr val="bg1"/>
                </a:solidFill>
                <a:latin typeface="Open Sans" pitchFamily="34" charset="0"/>
                <a:ea typeface="宋体" panose="02010600030101010101" pitchFamily="2" charset="-122"/>
                <a:cs typeface="Open Sans" pitchFamily="34" charset="0"/>
              </a:endParaRPr>
            </a:p>
          </p:txBody>
        </p:sp>
        <p:sp>
          <p:nvSpPr>
            <p:cNvPr id="15" name="TextBox 52"/>
            <p:cNvSpPr txBox="1"/>
            <p:nvPr/>
          </p:nvSpPr>
          <p:spPr>
            <a:xfrm>
              <a:off x="3810000" y="2571750"/>
              <a:ext cx="1390672" cy="4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65"/>
                </a:spcBef>
              </a:pP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不定期举办</a:t>
              </a:r>
              <a:r>
                <a:rPr lang="en-US" altLang="zh-CN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“</a:t>
              </a: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打榜</a:t>
              </a:r>
              <a:r>
                <a:rPr lang="en-US" altLang="zh-CN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”</a:t>
              </a: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等活动获取收入</a:t>
              </a:r>
            </a:p>
          </p:txBody>
        </p:sp>
      </p:grpSp>
      <p:grpSp>
        <p:nvGrpSpPr>
          <p:cNvPr id="17" name="Group 62"/>
          <p:cNvGrpSpPr/>
          <p:nvPr/>
        </p:nvGrpSpPr>
        <p:grpSpPr>
          <a:xfrm>
            <a:off x="6101080" y="1504315"/>
            <a:ext cx="2886710" cy="5047402"/>
            <a:chOff x="6400800" y="1276350"/>
            <a:chExt cx="1981200" cy="3540154"/>
          </a:xfrm>
        </p:grpSpPr>
        <p:sp>
          <p:nvSpPr>
            <p:cNvPr id="18" name="Rectangle 54"/>
            <p:cNvSpPr/>
            <p:nvPr/>
          </p:nvSpPr>
          <p:spPr>
            <a:xfrm>
              <a:off x="6477000" y="1276350"/>
              <a:ext cx="1828800" cy="3540154"/>
            </a:xfrm>
            <a:prstGeom prst="rect">
              <a:avLst/>
            </a:prstGeom>
            <a:solidFill>
              <a:srgbClr val="48B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9" name="Rectangle 55"/>
            <p:cNvSpPr/>
            <p:nvPr/>
          </p:nvSpPr>
          <p:spPr>
            <a:xfrm>
              <a:off x="6400800" y="1962150"/>
              <a:ext cx="1981200" cy="457200"/>
            </a:xfrm>
            <a:prstGeom prst="rect">
              <a:avLst/>
            </a:prstGeom>
            <a:solidFill>
              <a:srgbClr val="3A927F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Rectangle 56"/>
            <p:cNvSpPr/>
            <p:nvPr/>
          </p:nvSpPr>
          <p:spPr>
            <a:xfrm>
              <a:off x="6697697" y="2038350"/>
              <a:ext cx="1383983" cy="265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65" dirty="0">
                  <a:solidFill>
                    <a:schemeClr val="bg1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虚拟币提成收入</a:t>
              </a:r>
            </a:p>
          </p:txBody>
        </p:sp>
        <p:sp>
          <p:nvSpPr>
            <p:cNvPr id="21" name="TextBox 57"/>
            <p:cNvSpPr txBox="1"/>
            <p:nvPr/>
          </p:nvSpPr>
          <p:spPr>
            <a:xfrm>
              <a:off x="6705600" y="2571750"/>
              <a:ext cx="1390672" cy="1848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65"/>
                </a:spcBef>
              </a:pP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用户用虚拟币进行打赏等功能时，网站按一定标准收取提成</a:t>
              </a:r>
              <a:endParaRPr lang="en-US" altLang="zh-CN" sz="1335" b="1" dirty="0">
                <a:solidFill>
                  <a:schemeClr val="bg1"/>
                </a:solidFill>
                <a:latin typeface="Open Sans Light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  <a:spcBef>
                  <a:spcPts val="265"/>
                </a:spcBef>
              </a:pP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会员与非会员均可购买虚拟货币。</a:t>
              </a:r>
            </a:p>
            <a:p>
              <a:pPr>
                <a:lnSpc>
                  <a:spcPct val="150000"/>
                </a:lnSpc>
                <a:spcBef>
                  <a:spcPts val="265"/>
                </a:spcBef>
              </a:pP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虚拟货币定价为</a:t>
              </a:r>
              <a:r>
                <a:rPr lang="en-US" altLang="zh-CN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100</a:t>
              </a: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个 </a:t>
              </a:r>
              <a:r>
                <a:rPr lang="en-US" altLang="zh-CN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/5</a:t>
              </a: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元、</a:t>
              </a:r>
              <a:r>
                <a:rPr lang="en-US" altLang="zh-CN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250</a:t>
              </a: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个</a:t>
              </a:r>
              <a:r>
                <a:rPr lang="en-US" altLang="zh-CN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/10</a:t>
              </a: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</a:rPr>
                <a:t>元</a:t>
              </a:r>
            </a:p>
            <a:p>
              <a:pPr algn="ctr">
                <a:lnSpc>
                  <a:spcPct val="150000"/>
                </a:lnSpc>
                <a:spcBef>
                  <a:spcPts val="265"/>
                </a:spcBef>
              </a:pPr>
              <a:endParaRPr lang="zh-CN" altLang="en-US" sz="1335" b="1" dirty="0">
                <a:solidFill>
                  <a:schemeClr val="bg1"/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33675" y="424213"/>
            <a:ext cx="6724650" cy="1080423"/>
            <a:chOff x="2318533" y="424213"/>
            <a:chExt cx="6724650" cy="1080423"/>
          </a:xfrm>
        </p:grpSpPr>
        <p:sp>
          <p:nvSpPr>
            <p:cNvPr id="24" name="文本框 23"/>
            <p:cNvSpPr txBox="1"/>
            <p:nvPr/>
          </p:nvSpPr>
          <p:spPr>
            <a:xfrm>
              <a:off x="4278778" y="424213"/>
              <a:ext cx="2533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盈利模式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318533" y="1044261"/>
              <a:ext cx="67246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Group 62"/>
          <p:cNvGrpSpPr/>
          <p:nvPr/>
        </p:nvGrpSpPr>
        <p:grpSpPr>
          <a:xfrm>
            <a:off x="9141460" y="1610996"/>
            <a:ext cx="2675890" cy="4940721"/>
            <a:chOff x="6400800" y="1282989"/>
            <a:chExt cx="1981200" cy="3689469"/>
          </a:xfrm>
        </p:grpSpPr>
        <p:sp>
          <p:nvSpPr>
            <p:cNvPr id="3" name="Rectangle 54"/>
            <p:cNvSpPr/>
            <p:nvPr/>
          </p:nvSpPr>
          <p:spPr>
            <a:xfrm>
              <a:off x="6486403" y="1282989"/>
              <a:ext cx="1828800" cy="36894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6" name="Rectangle 55"/>
            <p:cNvSpPr/>
            <p:nvPr/>
          </p:nvSpPr>
          <p:spPr>
            <a:xfrm>
              <a:off x="6400800" y="1962150"/>
              <a:ext cx="19812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7" name="Rectangle 56"/>
            <p:cNvSpPr/>
            <p:nvPr/>
          </p:nvSpPr>
          <p:spPr>
            <a:xfrm>
              <a:off x="6964874" y="2038350"/>
              <a:ext cx="849630" cy="282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65" dirty="0">
                  <a:solidFill>
                    <a:schemeClr val="bg1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会费收入</a:t>
              </a:r>
            </a:p>
          </p:txBody>
        </p:sp>
        <p:sp>
          <p:nvSpPr>
            <p:cNvPr id="28" name="TextBox 57"/>
            <p:cNvSpPr txBox="1"/>
            <p:nvPr/>
          </p:nvSpPr>
          <p:spPr>
            <a:xfrm>
              <a:off x="6705600" y="2571750"/>
              <a:ext cx="1390672" cy="959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65"/>
                </a:spcBef>
              </a:pP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注册普通用户实行免费制度，注册</a:t>
              </a:r>
              <a:r>
                <a:rPr lang="en-US" altLang="zh-CN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VIP</a:t>
              </a: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会员按月收费，收费标准为</a:t>
              </a:r>
              <a:r>
                <a:rPr lang="en-US" altLang="zh-CN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20</a:t>
              </a: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元</a:t>
              </a:r>
              <a:r>
                <a:rPr lang="en-US" altLang="zh-CN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/</a:t>
              </a:r>
              <a:r>
                <a:rPr lang="zh-CN" altLang="en-US" sz="1335" b="1" dirty="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月。</a:t>
              </a:r>
            </a:p>
          </p:txBody>
        </p:sp>
      </p:grpSp>
      <p:sp>
        <p:nvSpPr>
          <p:cNvPr id="30" name="Rectangle 39"/>
          <p:cNvSpPr/>
          <p:nvPr/>
        </p:nvSpPr>
        <p:spPr>
          <a:xfrm>
            <a:off x="3912250" y="2618106"/>
            <a:ext cx="1127760" cy="3771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60" dirty="0">
                <a:solidFill>
                  <a:schemeClr val="bg1"/>
                </a:solidFill>
                <a:latin typeface="Open Sans" pitchFamily="34" charset="0"/>
                <a:ea typeface="宋体" panose="02010600030101010101" pitchFamily="2" charset="-122"/>
                <a:cs typeface="Open Sans" pitchFamily="34" charset="0"/>
                <a:sym typeface="+mn-ea"/>
              </a:rPr>
              <a:t>活动收入</a:t>
            </a:r>
            <a:endParaRPr lang="zh-CN" altLang="en-US" sz="1865" dirty="0">
              <a:solidFill>
                <a:schemeClr val="bg1"/>
              </a:solidFill>
              <a:latin typeface="Open Sans" pitchFamily="34" charset="0"/>
              <a:ea typeface="宋体" panose="02010600030101010101" pitchFamily="2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7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3540125" y="356870"/>
            <a:ext cx="491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竞争优势</a:t>
            </a:r>
          </a:p>
        </p:txBody>
      </p:sp>
      <p:grpSp>
        <p:nvGrpSpPr>
          <p:cNvPr id="24" name="Group 48"/>
          <p:cNvGrpSpPr/>
          <p:nvPr/>
        </p:nvGrpSpPr>
        <p:grpSpPr>
          <a:xfrm>
            <a:off x="-1562929" y="1053450"/>
            <a:ext cx="6790690" cy="3257568"/>
            <a:chOff x="2778297" y="536246"/>
            <a:chExt cx="5093017" cy="2443176"/>
          </a:xfrm>
        </p:grpSpPr>
        <p:sp>
          <p:nvSpPr>
            <p:cNvPr id="25" name="Rectangle 38"/>
            <p:cNvSpPr/>
            <p:nvPr/>
          </p:nvSpPr>
          <p:spPr>
            <a:xfrm>
              <a:off x="2778297" y="2772729"/>
              <a:ext cx="1540336" cy="206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ms-MY" sz="1200" dirty="0">
                <a:solidFill>
                  <a:schemeClr val="bg1">
                    <a:lumMod val="6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26" name="Rectangle 39"/>
            <p:cNvSpPr/>
            <p:nvPr/>
          </p:nvSpPr>
          <p:spPr>
            <a:xfrm>
              <a:off x="5078584" y="1176327"/>
              <a:ext cx="2792730" cy="376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665" dirty="0">
                <a:solidFill>
                  <a:srgbClr val="FF6E55"/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endParaRPr>
            </a:p>
          </p:txBody>
        </p:sp>
        <p:sp>
          <p:nvSpPr>
            <p:cNvPr id="27" name="Rectangle 40"/>
            <p:cNvSpPr/>
            <p:nvPr/>
          </p:nvSpPr>
          <p:spPr>
            <a:xfrm>
              <a:off x="4227659" y="536246"/>
              <a:ext cx="570374" cy="1545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800" dirty="0">
                <a:solidFill>
                  <a:srgbClr val="FF6E55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740484" y="2084055"/>
            <a:ext cx="8261355" cy="3124262"/>
            <a:chOff x="335606" y="1428742"/>
            <a:chExt cx="6448594" cy="2438714"/>
          </a:xfrm>
        </p:grpSpPr>
        <p:grpSp>
          <p:nvGrpSpPr>
            <p:cNvPr id="5" name="Group 85"/>
            <p:cNvGrpSpPr/>
            <p:nvPr/>
          </p:nvGrpSpPr>
          <p:grpSpPr>
            <a:xfrm>
              <a:off x="4670703" y="1428742"/>
              <a:ext cx="2113497" cy="2438714"/>
              <a:chOff x="4670703" y="1428742"/>
              <a:chExt cx="2113497" cy="2438714"/>
            </a:xfrm>
          </p:grpSpPr>
          <p:sp>
            <p:nvSpPr>
              <p:cNvPr id="6" name="Rectangle 60"/>
              <p:cNvSpPr/>
              <p:nvPr/>
            </p:nvSpPr>
            <p:spPr>
              <a:xfrm>
                <a:off x="4670703" y="2786366"/>
                <a:ext cx="2113497" cy="1081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自身价值实现驱动</a:t>
                </a:r>
                <a:endParaRPr lang="en-US" altLang="zh-CN" sz="2400" dirty="0">
                  <a:solidFill>
                    <a:srgbClr val="181717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endParaRPr>
              </a:p>
              <a:p>
                <a:pPr algn="ctr"/>
                <a:endParaRPr lang="en-US" altLang="zh-CN" sz="2000" dirty="0">
                  <a:solidFill>
                    <a:srgbClr val="181717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endParaRPr>
              </a:p>
              <a:p>
                <a:pPr algn="ctr"/>
                <a:r>
                  <a:rPr lang="zh-CN" altLang="ms-MY" sz="2000" dirty="0">
                    <a:solidFill>
                      <a:srgbClr val="181717"/>
                    </a:solidFill>
                    <a:latin typeface="Open Sans Light" pitchFamily="34" charset="0"/>
                    <a:ea typeface="宋体" panose="02010600030101010101" pitchFamily="2" charset="-122"/>
                    <a:cs typeface="Open Sans Light" pitchFamily="34" charset="0"/>
                  </a:rPr>
                  <a:t>学习者的认可和赞赏</a:t>
                </a:r>
                <a:endParaRPr lang="zh-CN" altLang="ms-MY" sz="2000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endParaRPr>
              </a:p>
              <a:p>
                <a:pPr algn="ctr"/>
                <a:endParaRPr lang="zh-CN" sz="2000" dirty="0">
                  <a:solidFill>
                    <a:srgbClr val="181717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endParaRPr>
              </a:p>
            </p:txBody>
          </p:sp>
          <p:cxnSp>
            <p:nvCxnSpPr>
              <p:cNvPr id="7" name="Straight Connector 31"/>
              <p:cNvCxnSpPr/>
              <p:nvPr/>
            </p:nvCxnSpPr>
            <p:spPr>
              <a:xfrm rot="5400000">
                <a:off x="5287174" y="2298136"/>
                <a:ext cx="714380" cy="1588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32"/>
              <p:cNvSpPr/>
              <p:nvPr/>
            </p:nvSpPr>
            <p:spPr>
              <a:xfrm>
                <a:off x="5214942" y="1428742"/>
                <a:ext cx="883120" cy="8831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3"/>
              <p:cNvGrpSpPr/>
              <p:nvPr/>
            </p:nvGrpSpPr>
            <p:grpSpPr>
              <a:xfrm>
                <a:off x="5461828" y="1684189"/>
                <a:ext cx="366050" cy="366676"/>
                <a:chOff x="6853177" y="4545107"/>
                <a:chExt cx="366050" cy="366676"/>
              </a:xfrm>
              <a:solidFill>
                <a:schemeClr val="accent3"/>
              </a:solidFill>
            </p:grpSpPr>
            <p:sp>
              <p:nvSpPr>
                <p:cNvPr id="10" name="AutoShape 18"/>
                <p:cNvSpPr/>
                <p:nvPr/>
              </p:nvSpPr>
              <p:spPr bwMode="auto">
                <a:xfrm>
                  <a:off x="6853177" y="4545107"/>
                  <a:ext cx="366050" cy="36667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799"/>
                      </a:moveTo>
                      <a:cubicBezTo>
                        <a:pt x="20249" y="20048"/>
                        <a:pt x="20048" y="20249"/>
                        <a:pt x="19799" y="20249"/>
                      </a:cubicBezTo>
                      <a:lnTo>
                        <a:pt x="1800" y="20249"/>
                      </a:lnTo>
                      <a:cubicBezTo>
                        <a:pt x="1551" y="20249"/>
                        <a:pt x="1349" y="20048"/>
                        <a:pt x="1349" y="19799"/>
                      </a:cubicBezTo>
                      <a:lnTo>
                        <a:pt x="1349" y="3824"/>
                      </a:lnTo>
                      <a:cubicBezTo>
                        <a:pt x="1349" y="3576"/>
                        <a:pt x="1551" y="3375"/>
                        <a:pt x="1800" y="3375"/>
                      </a:cubicBezTo>
                      <a:lnTo>
                        <a:pt x="4724" y="3375"/>
                      </a:lnTo>
                      <a:lnTo>
                        <a:pt x="4724" y="4725"/>
                      </a:lnTo>
                      <a:cubicBezTo>
                        <a:pt x="4724" y="5098"/>
                        <a:pt x="5027" y="5400"/>
                        <a:pt x="5399" y="5400"/>
                      </a:cubicBezTo>
                      <a:cubicBezTo>
                        <a:pt x="5772" y="5400"/>
                        <a:pt x="6074" y="5098"/>
                        <a:pt x="6074" y="4725"/>
                      </a:cubicBezTo>
                      <a:lnTo>
                        <a:pt x="6074" y="3375"/>
                      </a:lnTo>
                      <a:lnTo>
                        <a:pt x="10124" y="3375"/>
                      </a:lnTo>
                      <a:lnTo>
                        <a:pt x="10124" y="4725"/>
                      </a:lnTo>
                      <a:cubicBezTo>
                        <a:pt x="10124" y="5098"/>
                        <a:pt x="10427" y="5400"/>
                        <a:pt x="10800" y="5400"/>
                      </a:cubicBezTo>
                      <a:cubicBezTo>
                        <a:pt x="11172" y="5400"/>
                        <a:pt x="11474" y="5098"/>
                        <a:pt x="11474" y="4725"/>
                      </a:cubicBezTo>
                      <a:lnTo>
                        <a:pt x="11474" y="3375"/>
                      </a:lnTo>
                      <a:lnTo>
                        <a:pt x="15524" y="3375"/>
                      </a:lnTo>
                      <a:lnTo>
                        <a:pt x="15524" y="4725"/>
                      </a:lnTo>
                      <a:cubicBezTo>
                        <a:pt x="15524" y="5098"/>
                        <a:pt x="15827" y="5400"/>
                        <a:pt x="16199" y="5400"/>
                      </a:cubicBezTo>
                      <a:cubicBezTo>
                        <a:pt x="16572" y="5400"/>
                        <a:pt x="16874" y="5098"/>
                        <a:pt x="16874" y="4725"/>
                      </a:cubicBezTo>
                      <a:lnTo>
                        <a:pt x="16874" y="3375"/>
                      </a:lnTo>
                      <a:lnTo>
                        <a:pt x="19799" y="3375"/>
                      </a:lnTo>
                      <a:cubicBezTo>
                        <a:pt x="20048" y="3375"/>
                        <a:pt x="20249" y="3576"/>
                        <a:pt x="20249" y="3824"/>
                      </a:cubicBezTo>
                      <a:cubicBezTo>
                        <a:pt x="20249" y="3824"/>
                        <a:pt x="20249" y="19799"/>
                        <a:pt x="20249" y="19799"/>
                      </a:cubicBezTo>
                      <a:close/>
                      <a:moveTo>
                        <a:pt x="19799" y="2025"/>
                      </a:moveTo>
                      <a:lnTo>
                        <a:pt x="16874" y="2025"/>
                      </a:lnTo>
                      <a:lnTo>
                        <a:pt x="16874" y="675"/>
                      </a:lnTo>
                      <a:cubicBezTo>
                        <a:pt x="16874" y="301"/>
                        <a:pt x="16572" y="0"/>
                        <a:pt x="16199" y="0"/>
                      </a:cubicBezTo>
                      <a:cubicBezTo>
                        <a:pt x="15827" y="0"/>
                        <a:pt x="15524" y="301"/>
                        <a:pt x="15524" y="675"/>
                      </a:cubicBezTo>
                      <a:lnTo>
                        <a:pt x="15524" y="2025"/>
                      </a:lnTo>
                      <a:lnTo>
                        <a:pt x="11474" y="2025"/>
                      </a:lnTo>
                      <a:lnTo>
                        <a:pt x="11474" y="675"/>
                      </a:lnTo>
                      <a:cubicBezTo>
                        <a:pt x="11474" y="301"/>
                        <a:pt x="11172" y="0"/>
                        <a:pt x="10800" y="0"/>
                      </a:cubicBezTo>
                      <a:cubicBezTo>
                        <a:pt x="10427" y="0"/>
                        <a:pt x="10124" y="301"/>
                        <a:pt x="10124" y="675"/>
                      </a:cubicBezTo>
                      <a:lnTo>
                        <a:pt x="10124" y="2025"/>
                      </a:lnTo>
                      <a:lnTo>
                        <a:pt x="6074" y="2025"/>
                      </a:lnTo>
                      <a:lnTo>
                        <a:pt x="6074" y="675"/>
                      </a:lnTo>
                      <a:cubicBezTo>
                        <a:pt x="6074" y="301"/>
                        <a:pt x="5772" y="0"/>
                        <a:pt x="5399" y="0"/>
                      </a:cubicBezTo>
                      <a:cubicBezTo>
                        <a:pt x="5027" y="0"/>
                        <a:pt x="4724" y="301"/>
                        <a:pt x="4724" y="675"/>
                      </a:cubicBezTo>
                      <a:lnTo>
                        <a:pt x="4724" y="2025"/>
                      </a:lnTo>
                      <a:lnTo>
                        <a:pt x="1800" y="2025"/>
                      </a:lnTo>
                      <a:cubicBezTo>
                        <a:pt x="805" y="2025"/>
                        <a:pt x="0" y="2830"/>
                        <a:pt x="0" y="3824"/>
                      </a:cubicBezTo>
                      <a:lnTo>
                        <a:pt x="0" y="19799"/>
                      </a:lnTo>
                      <a:cubicBezTo>
                        <a:pt x="0" y="20793"/>
                        <a:pt x="805" y="21599"/>
                        <a:pt x="1800" y="21599"/>
                      </a:cubicBezTo>
                      <a:lnTo>
                        <a:pt x="19799" y="21599"/>
                      </a:lnTo>
                      <a:cubicBezTo>
                        <a:pt x="20794" y="21599"/>
                        <a:pt x="21600" y="20793"/>
                        <a:pt x="21600" y="19799"/>
                      </a:cubicBezTo>
                      <a:lnTo>
                        <a:pt x="21600" y="3824"/>
                      </a:lnTo>
                      <a:cubicBezTo>
                        <a:pt x="21600" y="2830"/>
                        <a:pt x="20794" y="2025"/>
                        <a:pt x="19799" y="20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1" name="AutoShape 19"/>
                <p:cNvSpPr/>
                <p:nvPr/>
              </p:nvSpPr>
              <p:spPr bwMode="auto">
                <a:xfrm>
                  <a:off x="6933270" y="4682768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2" name="AutoShape 20"/>
                <p:cNvSpPr/>
                <p:nvPr/>
              </p:nvSpPr>
              <p:spPr bwMode="auto">
                <a:xfrm>
                  <a:off x="6933270" y="4739710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3" name="AutoShape 21"/>
                <p:cNvSpPr/>
                <p:nvPr/>
              </p:nvSpPr>
              <p:spPr bwMode="auto">
                <a:xfrm>
                  <a:off x="6933270" y="4797277"/>
                  <a:ext cx="45678" cy="3378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4" name="AutoShape 22"/>
                <p:cNvSpPr/>
                <p:nvPr/>
              </p:nvSpPr>
              <p:spPr bwMode="auto">
                <a:xfrm>
                  <a:off x="7013363" y="4797277"/>
                  <a:ext cx="45678" cy="3378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5" name="AutoShape 23"/>
                <p:cNvSpPr/>
                <p:nvPr/>
              </p:nvSpPr>
              <p:spPr bwMode="auto">
                <a:xfrm>
                  <a:off x="7013363" y="4739710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6" name="AutoShape 24"/>
                <p:cNvSpPr/>
                <p:nvPr/>
              </p:nvSpPr>
              <p:spPr bwMode="auto">
                <a:xfrm>
                  <a:off x="7013363" y="4682768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7" name="AutoShape 25"/>
                <p:cNvSpPr/>
                <p:nvPr/>
              </p:nvSpPr>
              <p:spPr bwMode="auto">
                <a:xfrm>
                  <a:off x="7093457" y="4797277"/>
                  <a:ext cx="45678" cy="3378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8" name="AutoShape 26"/>
                <p:cNvSpPr/>
                <p:nvPr/>
              </p:nvSpPr>
              <p:spPr bwMode="auto">
                <a:xfrm>
                  <a:off x="7093457" y="4739710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9" name="AutoShape 27"/>
                <p:cNvSpPr/>
                <p:nvPr/>
              </p:nvSpPr>
              <p:spPr bwMode="auto">
                <a:xfrm>
                  <a:off x="7093457" y="4682768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44" name="Group 48"/>
            <p:cNvGrpSpPr/>
            <p:nvPr/>
          </p:nvGrpSpPr>
          <p:grpSpPr>
            <a:xfrm>
              <a:off x="2382098" y="1428742"/>
              <a:ext cx="2126144" cy="2414387"/>
              <a:chOff x="2382098" y="1428742"/>
              <a:chExt cx="2126144" cy="2414387"/>
            </a:xfrm>
          </p:grpSpPr>
          <p:sp>
            <p:nvSpPr>
              <p:cNvPr id="45" name="Rectangle 58"/>
              <p:cNvSpPr/>
              <p:nvPr/>
            </p:nvSpPr>
            <p:spPr>
              <a:xfrm>
                <a:off x="2382098" y="2786064"/>
                <a:ext cx="2126144" cy="105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“</a:t>
                </a:r>
                <a:r>
                  <a:rPr 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  <a:sym typeface="+mn-ea"/>
                  </a:rPr>
                  <a:t>粉丝心理</a:t>
                </a:r>
                <a:r>
                  <a:rPr lang="en-US" alt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  <a:sym typeface="+mn-ea"/>
                  </a:rPr>
                  <a:t>”</a:t>
                </a:r>
                <a:r>
                  <a:rPr 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驱动</a:t>
                </a:r>
                <a:endParaRPr lang="en-US" altLang="zh-CN" sz="2400" dirty="0">
                  <a:solidFill>
                    <a:srgbClr val="181717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endParaRPr>
              </a:p>
              <a:p>
                <a:pPr algn="ctr"/>
                <a:endParaRPr lang="en-US" altLang="zh-CN" sz="2000" dirty="0">
                  <a:solidFill>
                    <a:srgbClr val="181717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endParaRPr>
              </a:p>
              <a:p>
                <a:pPr algn="ctr"/>
                <a:r>
                  <a:rPr lang="zh-CN" altLang="ms-MY" dirty="0">
                    <a:solidFill>
                      <a:srgbClr val="181717"/>
                    </a:solidFill>
                    <a:latin typeface="Open Sans Light" pitchFamily="34" charset="0"/>
                    <a:ea typeface="宋体" panose="02010600030101010101" pitchFamily="2" charset="-122"/>
                    <a:cs typeface="Open Sans Light" pitchFamily="34" charset="0"/>
                  </a:rPr>
                  <a:t>教程起到宣传偶像的作用</a:t>
                </a:r>
                <a:endParaRPr lang="zh-CN" altLang="ms-MY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endParaRPr>
              </a:p>
              <a:p>
                <a:pPr algn="ctr"/>
                <a:endParaRPr lang="zh-CN" sz="2000" dirty="0">
                  <a:solidFill>
                    <a:srgbClr val="181717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endParaRPr>
              </a:p>
            </p:txBody>
          </p:sp>
          <p:grpSp>
            <p:nvGrpSpPr>
              <p:cNvPr id="46" name="Group 47"/>
              <p:cNvGrpSpPr/>
              <p:nvPr/>
            </p:nvGrpSpPr>
            <p:grpSpPr>
              <a:xfrm>
                <a:off x="3000364" y="1428742"/>
                <a:ext cx="883120" cy="1227378"/>
                <a:chOff x="3000364" y="1428742"/>
                <a:chExt cx="883120" cy="1227378"/>
              </a:xfrm>
            </p:grpSpPr>
            <p:cxnSp>
              <p:nvCxnSpPr>
                <p:cNvPr id="48" name="Straight Connector 19"/>
                <p:cNvCxnSpPr/>
                <p:nvPr/>
              </p:nvCxnSpPr>
              <p:spPr>
                <a:xfrm rot="5400000">
                  <a:off x="3072596" y="2298136"/>
                  <a:ext cx="714380" cy="1588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20"/>
                <p:cNvSpPr/>
                <p:nvPr/>
              </p:nvSpPr>
              <p:spPr>
                <a:xfrm>
                  <a:off x="3000364" y="1428742"/>
                  <a:ext cx="883120" cy="88312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" name="Group 81"/>
                <p:cNvGrpSpPr/>
                <p:nvPr/>
              </p:nvGrpSpPr>
              <p:grpSpPr>
                <a:xfrm>
                  <a:off x="3251393" y="1753373"/>
                  <a:ext cx="365425" cy="229016"/>
                  <a:chOff x="2411138" y="4617692"/>
                  <a:chExt cx="365425" cy="229016"/>
                </a:xfrm>
                <a:solidFill>
                  <a:schemeClr val="bg1"/>
                </a:solidFill>
              </p:grpSpPr>
              <p:sp>
                <p:nvSpPr>
                  <p:cNvPr id="51" name="AutoShape 105"/>
                  <p:cNvSpPr/>
                  <p:nvPr/>
                </p:nvSpPr>
                <p:spPr bwMode="auto">
                  <a:xfrm>
                    <a:off x="2411138" y="4617692"/>
                    <a:ext cx="365425" cy="22901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19438"/>
                        </a:moveTo>
                        <a:cubicBezTo>
                          <a:pt x="7005" y="19438"/>
                          <a:pt x="3289" y="15988"/>
                          <a:pt x="1437" y="10797"/>
                        </a:cubicBezTo>
                        <a:cubicBezTo>
                          <a:pt x="3298" y="5598"/>
                          <a:pt x="7009" y="2161"/>
                          <a:pt x="10800" y="2161"/>
                        </a:cubicBezTo>
                        <a:cubicBezTo>
                          <a:pt x="14595" y="2161"/>
                          <a:pt x="18310" y="5611"/>
                          <a:pt x="20162" y="10802"/>
                        </a:cubicBezTo>
                        <a:cubicBezTo>
                          <a:pt x="18301" y="16000"/>
                          <a:pt x="14590" y="19438"/>
                          <a:pt x="10800" y="19438"/>
                        </a:cubicBezTo>
                        <a:moveTo>
                          <a:pt x="21576" y="10561"/>
                        </a:moveTo>
                        <a:cubicBezTo>
                          <a:pt x="21569" y="10516"/>
                          <a:pt x="21573" y="10467"/>
                          <a:pt x="21562" y="10423"/>
                        </a:cubicBezTo>
                        <a:cubicBezTo>
                          <a:pt x="21558" y="10406"/>
                          <a:pt x="21548" y="10395"/>
                          <a:pt x="21544" y="10378"/>
                        </a:cubicBezTo>
                        <a:cubicBezTo>
                          <a:pt x="21537" y="10352"/>
                          <a:pt x="21539" y="10322"/>
                          <a:pt x="21530" y="10297"/>
                        </a:cubicBezTo>
                        <a:cubicBezTo>
                          <a:pt x="19569" y="4298"/>
                          <a:pt x="15302" y="0"/>
                          <a:pt x="10800" y="0"/>
                        </a:cubicBezTo>
                        <a:cubicBezTo>
                          <a:pt x="6297" y="0"/>
                          <a:pt x="2030" y="4290"/>
                          <a:pt x="69" y="10290"/>
                        </a:cubicBezTo>
                        <a:cubicBezTo>
                          <a:pt x="61" y="10316"/>
                          <a:pt x="62" y="10344"/>
                          <a:pt x="55" y="10370"/>
                        </a:cubicBezTo>
                        <a:cubicBezTo>
                          <a:pt x="51" y="10387"/>
                          <a:pt x="41" y="10398"/>
                          <a:pt x="37" y="10415"/>
                        </a:cubicBezTo>
                        <a:cubicBezTo>
                          <a:pt x="26" y="10459"/>
                          <a:pt x="30" y="10508"/>
                          <a:pt x="24" y="10554"/>
                        </a:cubicBezTo>
                        <a:cubicBezTo>
                          <a:pt x="12" y="10635"/>
                          <a:pt x="0" y="10714"/>
                          <a:pt x="0" y="10796"/>
                        </a:cubicBezTo>
                        <a:cubicBezTo>
                          <a:pt x="0" y="10878"/>
                          <a:pt x="12" y="10955"/>
                          <a:pt x="24" y="11038"/>
                        </a:cubicBezTo>
                        <a:cubicBezTo>
                          <a:pt x="30" y="11083"/>
                          <a:pt x="26" y="11131"/>
                          <a:pt x="37" y="11175"/>
                        </a:cubicBezTo>
                        <a:cubicBezTo>
                          <a:pt x="41" y="11193"/>
                          <a:pt x="51" y="11204"/>
                          <a:pt x="55" y="11220"/>
                        </a:cubicBezTo>
                        <a:cubicBezTo>
                          <a:pt x="62" y="11247"/>
                          <a:pt x="61" y="11276"/>
                          <a:pt x="69" y="11302"/>
                        </a:cubicBezTo>
                        <a:cubicBezTo>
                          <a:pt x="2030" y="17300"/>
                          <a:pt x="6297" y="21599"/>
                          <a:pt x="10800" y="21599"/>
                        </a:cubicBezTo>
                        <a:cubicBezTo>
                          <a:pt x="15302" y="21599"/>
                          <a:pt x="19569" y="17308"/>
                          <a:pt x="21530" y="11309"/>
                        </a:cubicBezTo>
                        <a:cubicBezTo>
                          <a:pt x="21539" y="11283"/>
                          <a:pt x="21537" y="11255"/>
                          <a:pt x="21544" y="11228"/>
                        </a:cubicBezTo>
                        <a:cubicBezTo>
                          <a:pt x="21548" y="11212"/>
                          <a:pt x="21558" y="11201"/>
                          <a:pt x="21562" y="11183"/>
                        </a:cubicBezTo>
                        <a:cubicBezTo>
                          <a:pt x="21573" y="11139"/>
                          <a:pt x="21569" y="11089"/>
                          <a:pt x="21576" y="11044"/>
                        </a:cubicBezTo>
                        <a:cubicBezTo>
                          <a:pt x="21587" y="10963"/>
                          <a:pt x="21599" y="10885"/>
                          <a:pt x="21599" y="10803"/>
                        </a:cubicBezTo>
                        <a:cubicBezTo>
                          <a:pt x="21599" y="10721"/>
                          <a:pt x="21587" y="10642"/>
                          <a:pt x="21576" y="10561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  <p:sp>
                <p:nvSpPr>
                  <p:cNvPr id="52" name="AutoShape 106"/>
                  <p:cNvSpPr/>
                  <p:nvPr/>
                </p:nvSpPr>
                <p:spPr bwMode="auto">
                  <a:xfrm>
                    <a:off x="2548173" y="4686523"/>
                    <a:ext cx="51935" cy="51310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202" y="0"/>
                        </a:moveTo>
                        <a:cubicBezTo>
                          <a:pt x="19193" y="0"/>
                          <a:pt x="19183" y="4"/>
                          <a:pt x="19174" y="4"/>
                        </a:cubicBezTo>
                        <a:cubicBezTo>
                          <a:pt x="8585" y="23"/>
                          <a:pt x="0" y="8607"/>
                          <a:pt x="0" y="19198"/>
                        </a:cubicBezTo>
                        <a:cubicBezTo>
                          <a:pt x="0" y="20523"/>
                          <a:pt x="1076" y="21600"/>
                          <a:pt x="2402" y="21600"/>
                        </a:cubicBezTo>
                        <a:cubicBezTo>
                          <a:pt x="3722" y="21600"/>
                          <a:pt x="4799" y="20523"/>
                          <a:pt x="4799" y="19198"/>
                        </a:cubicBezTo>
                        <a:cubicBezTo>
                          <a:pt x="4799" y="11262"/>
                          <a:pt x="11262" y="4803"/>
                          <a:pt x="19202" y="4803"/>
                        </a:cubicBezTo>
                        <a:lnTo>
                          <a:pt x="19202" y="4798"/>
                        </a:lnTo>
                        <a:cubicBezTo>
                          <a:pt x="20523" y="4798"/>
                          <a:pt x="21599" y="3721"/>
                          <a:pt x="21599" y="2401"/>
                        </a:cubicBezTo>
                        <a:cubicBezTo>
                          <a:pt x="21599" y="1076"/>
                          <a:pt x="20523" y="0"/>
                          <a:pt x="1920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  <p:sp>
                <p:nvSpPr>
                  <p:cNvPr id="53" name="AutoShape 107"/>
                  <p:cNvSpPr/>
                  <p:nvPr/>
                </p:nvSpPr>
                <p:spPr bwMode="auto">
                  <a:xfrm>
                    <a:off x="2513756" y="4652107"/>
                    <a:ext cx="160186" cy="16018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20057"/>
                        </a:moveTo>
                        <a:cubicBezTo>
                          <a:pt x="5694" y="20057"/>
                          <a:pt x="1542" y="15905"/>
                          <a:pt x="1542" y="10800"/>
                        </a:cubicBezTo>
                        <a:cubicBezTo>
                          <a:pt x="1542" y="5694"/>
                          <a:pt x="5694" y="1542"/>
                          <a:pt x="10800" y="1542"/>
                        </a:cubicBezTo>
                        <a:cubicBezTo>
                          <a:pt x="15905" y="1542"/>
                          <a:pt x="20057" y="5694"/>
                          <a:pt x="20057" y="10800"/>
                        </a:cubicBezTo>
                        <a:cubicBezTo>
                          <a:pt x="20057" y="15905"/>
                          <a:pt x="15905" y="20057"/>
                          <a:pt x="10800" y="20057"/>
                        </a:cubicBezTo>
                        <a:moveTo>
                          <a:pt x="10800" y="0"/>
                        </a:moveTo>
                        <a:cubicBezTo>
                          <a:pt x="4834" y="0"/>
                          <a:pt x="0" y="4834"/>
                          <a:pt x="0" y="10800"/>
                        </a:cubicBezTo>
                        <a:cubicBezTo>
                          <a:pt x="0" y="16765"/>
                          <a:pt x="4834" y="21600"/>
                          <a:pt x="10800" y="21600"/>
                        </a:cubicBezTo>
                        <a:cubicBezTo>
                          <a:pt x="16765" y="21600"/>
                          <a:pt x="21599" y="16765"/>
                          <a:pt x="21599" y="10800"/>
                        </a:cubicBezTo>
                        <a:cubicBezTo>
                          <a:pt x="21599" y="4834"/>
                          <a:pt x="16765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</p:grpSp>
          </p:grpSp>
        </p:grpSp>
        <p:grpSp>
          <p:nvGrpSpPr>
            <p:cNvPr id="54" name="Group 46"/>
            <p:cNvGrpSpPr/>
            <p:nvPr/>
          </p:nvGrpSpPr>
          <p:grpSpPr>
            <a:xfrm>
              <a:off x="335606" y="1428742"/>
              <a:ext cx="1937894" cy="2331414"/>
              <a:chOff x="335606" y="1428742"/>
              <a:chExt cx="1937894" cy="2331414"/>
            </a:xfrm>
          </p:grpSpPr>
          <p:sp>
            <p:nvSpPr>
              <p:cNvPr id="55" name="Rectangle 55"/>
              <p:cNvSpPr/>
              <p:nvPr/>
            </p:nvSpPr>
            <p:spPr>
              <a:xfrm>
                <a:off x="335606" y="3303697"/>
                <a:ext cx="1937894" cy="456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ms-MY" dirty="0">
                    <a:solidFill>
                      <a:srgbClr val="181717"/>
                    </a:solidFill>
                    <a:latin typeface="Open Sans Light" pitchFamily="34" charset="0"/>
                    <a:ea typeface="宋体" panose="02010600030101010101" pitchFamily="2" charset="-122"/>
                    <a:cs typeface="Open Sans Light" pitchFamily="34" charset="0"/>
                  </a:rPr>
                  <a:t>用户打赏</a:t>
                </a:r>
                <a:endParaRPr lang="zh-CN" altLang="ms-MY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endParaRPr>
              </a:p>
              <a:p>
                <a:pPr algn="ctr"/>
                <a:endParaRPr lang="zh-CN" altLang="ms-MY" sz="1400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endParaRPr>
              </a:p>
            </p:txBody>
          </p:sp>
          <p:sp>
            <p:nvSpPr>
              <p:cNvPr id="56" name="Rectangle 56"/>
              <p:cNvSpPr/>
              <p:nvPr/>
            </p:nvSpPr>
            <p:spPr>
              <a:xfrm>
                <a:off x="749469" y="2786064"/>
                <a:ext cx="1105114" cy="36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利益驱动</a:t>
                </a:r>
              </a:p>
            </p:txBody>
          </p:sp>
          <p:grpSp>
            <p:nvGrpSpPr>
              <p:cNvPr id="57" name="Group 45"/>
              <p:cNvGrpSpPr/>
              <p:nvPr/>
            </p:nvGrpSpPr>
            <p:grpSpPr>
              <a:xfrm>
                <a:off x="857224" y="1428742"/>
                <a:ext cx="883120" cy="1227378"/>
                <a:chOff x="857224" y="1428742"/>
                <a:chExt cx="883120" cy="1227378"/>
              </a:xfrm>
            </p:grpSpPr>
            <p:cxnSp>
              <p:nvCxnSpPr>
                <p:cNvPr id="58" name="Straight Connector 7"/>
                <p:cNvCxnSpPr/>
                <p:nvPr/>
              </p:nvCxnSpPr>
              <p:spPr>
                <a:xfrm rot="5400000">
                  <a:off x="929456" y="2298136"/>
                  <a:ext cx="714380" cy="1588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8"/>
                <p:cNvSpPr/>
                <p:nvPr/>
              </p:nvSpPr>
              <p:spPr>
                <a:xfrm>
                  <a:off x="857224" y="1428742"/>
                  <a:ext cx="883120" cy="8831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80"/>
                <p:cNvGrpSpPr/>
                <p:nvPr/>
              </p:nvGrpSpPr>
              <p:grpSpPr>
                <a:xfrm>
                  <a:off x="1167519" y="1684543"/>
                  <a:ext cx="274694" cy="366676"/>
                  <a:chOff x="1724713" y="4548862"/>
                  <a:chExt cx="274694" cy="366676"/>
                </a:xfrm>
              </p:grpSpPr>
              <p:sp>
                <p:nvSpPr>
                  <p:cNvPr id="61" name="AutoShape 108"/>
                  <p:cNvSpPr/>
                  <p:nvPr/>
                </p:nvSpPr>
                <p:spPr bwMode="auto">
                  <a:xfrm>
                    <a:off x="1792917" y="4617692"/>
                    <a:ext cx="137660" cy="137660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1800"/>
                        </a:moveTo>
                        <a:cubicBezTo>
                          <a:pt x="15764" y="1800"/>
                          <a:pt x="19800" y="5835"/>
                          <a:pt x="19800" y="10800"/>
                        </a:cubicBezTo>
                        <a:cubicBezTo>
                          <a:pt x="19800" y="15764"/>
                          <a:pt x="15764" y="19800"/>
                          <a:pt x="10800" y="19800"/>
                        </a:cubicBezTo>
                        <a:cubicBezTo>
                          <a:pt x="5835" y="19800"/>
                          <a:pt x="1800" y="15764"/>
                          <a:pt x="1800" y="10800"/>
                        </a:cubicBezTo>
                        <a:cubicBezTo>
                          <a:pt x="1800" y="5835"/>
                          <a:pt x="5835" y="1800"/>
                          <a:pt x="10800" y="1800"/>
                        </a:cubicBezTo>
                        <a:moveTo>
                          <a:pt x="10800" y="21599"/>
                        </a:moveTo>
                        <a:cubicBezTo>
                          <a:pt x="16756" y="21599"/>
                          <a:pt x="21600" y="16756"/>
                          <a:pt x="21600" y="10800"/>
                        </a:cubicBezTo>
                        <a:cubicBezTo>
                          <a:pt x="21600" y="4843"/>
                          <a:pt x="16756" y="0"/>
                          <a:pt x="10800" y="0"/>
                        </a:cubicBezTo>
                        <a:cubicBezTo>
                          <a:pt x="4843" y="0"/>
                          <a:pt x="0" y="4843"/>
                          <a:pt x="0" y="10800"/>
                        </a:cubicBezTo>
                        <a:cubicBezTo>
                          <a:pt x="0" y="16756"/>
                          <a:pt x="4843" y="21599"/>
                          <a:pt x="10800" y="21599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  <p:sp>
                <p:nvSpPr>
                  <p:cNvPr id="62" name="AutoShape 109"/>
                  <p:cNvSpPr/>
                  <p:nvPr/>
                </p:nvSpPr>
                <p:spPr bwMode="auto">
                  <a:xfrm>
                    <a:off x="1724713" y="4548862"/>
                    <a:ext cx="274694" cy="36667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904" y="20170"/>
                        </a:moveTo>
                        <a:cubicBezTo>
                          <a:pt x="10885" y="20184"/>
                          <a:pt x="10830" y="20215"/>
                          <a:pt x="10782" y="20237"/>
                        </a:cubicBezTo>
                        <a:cubicBezTo>
                          <a:pt x="10774" y="20218"/>
                          <a:pt x="10707" y="20178"/>
                          <a:pt x="10666" y="20147"/>
                        </a:cubicBezTo>
                        <a:cubicBezTo>
                          <a:pt x="7368" y="17300"/>
                          <a:pt x="1799" y="12497"/>
                          <a:pt x="1799" y="8101"/>
                        </a:cubicBezTo>
                        <a:cubicBezTo>
                          <a:pt x="1799" y="4378"/>
                          <a:pt x="5838" y="1350"/>
                          <a:pt x="10800" y="1350"/>
                        </a:cubicBezTo>
                        <a:cubicBezTo>
                          <a:pt x="15762" y="1350"/>
                          <a:pt x="19800" y="4378"/>
                          <a:pt x="19800" y="8101"/>
                        </a:cubicBezTo>
                        <a:cubicBezTo>
                          <a:pt x="19800" y="12497"/>
                          <a:pt x="14231" y="17300"/>
                          <a:pt x="10904" y="20170"/>
                        </a:cubicBezTo>
                        <a:moveTo>
                          <a:pt x="10800" y="0"/>
                        </a:moveTo>
                        <a:cubicBezTo>
                          <a:pt x="4844" y="0"/>
                          <a:pt x="0" y="3588"/>
                          <a:pt x="0" y="8101"/>
                        </a:cubicBezTo>
                        <a:cubicBezTo>
                          <a:pt x="0" y="12826"/>
                          <a:pt x="5400" y="17660"/>
                          <a:pt x="9337" y="21056"/>
                        </a:cubicBezTo>
                        <a:cubicBezTo>
                          <a:pt x="9352" y="21070"/>
                          <a:pt x="9984" y="21599"/>
                          <a:pt x="10766" y="21599"/>
                        </a:cubicBezTo>
                        <a:lnTo>
                          <a:pt x="10834" y="21599"/>
                        </a:lnTo>
                        <a:cubicBezTo>
                          <a:pt x="11615" y="21599"/>
                          <a:pt x="12247" y="21070"/>
                          <a:pt x="12262" y="21056"/>
                        </a:cubicBezTo>
                        <a:cubicBezTo>
                          <a:pt x="16200" y="17660"/>
                          <a:pt x="21599" y="12826"/>
                          <a:pt x="21599" y="8101"/>
                        </a:cubicBezTo>
                        <a:cubicBezTo>
                          <a:pt x="21599" y="3588"/>
                          <a:pt x="16755" y="0"/>
                          <a:pt x="10800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</p:grpSp>
          </p:grpSp>
        </p:grpSp>
      </p:grpSp>
      <p:sp>
        <p:nvSpPr>
          <p:cNvPr id="3" name="Rectangle 55"/>
          <p:cNvSpPr/>
          <p:nvPr/>
        </p:nvSpPr>
        <p:spPr>
          <a:xfrm>
            <a:off x="7300128" y="4311111"/>
            <a:ext cx="24826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ms-MY" sz="1400" dirty="0">
              <a:solidFill>
                <a:schemeClr val="bg1">
                  <a:lumMod val="65000"/>
                </a:schemeClr>
              </a:solidFill>
              <a:latin typeface="Open Sans Light" pitchFamily="34" charset="0"/>
              <a:ea typeface="宋体" panose="02010600030101010101" pitchFamily="2" charset="-122"/>
              <a:cs typeface="Open Sans Light" pitchFamily="34" charset="0"/>
            </a:endParaRPr>
          </a:p>
          <a:p>
            <a:pPr algn="ctr"/>
            <a:endParaRPr lang="zh-CN" altLang="ms-MY" sz="1400" dirty="0">
              <a:solidFill>
                <a:schemeClr val="bg1">
                  <a:lumMod val="65000"/>
                </a:schemeClr>
              </a:solidFill>
              <a:latin typeface="Open Sans Light" pitchFamily="34" charset="0"/>
              <a:ea typeface="宋体" panose="02010600030101010101" pitchFamily="2" charset="-122"/>
              <a:cs typeface="Open Sans Light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A59DC4-91A3-4CC5-AA47-6AB944EB8D6D}"/>
              </a:ext>
            </a:extLst>
          </p:cNvPr>
          <p:cNvSpPr/>
          <p:nvPr/>
        </p:nvSpPr>
        <p:spPr>
          <a:xfrm>
            <a:off x="1467418" y="1125132"/>
            <a:ext cx="2110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对于产出者：</a:t>
            </a:r>
          </a:p>
        </p:txBody>
      </p:sp>
    </p:spTree>
    <p:extLst>
      <p:ext uri="{BB962C8B-B14F-4D97-AF65-F5344CB8AC3E}">
        <p14:creationId xmlns:p14="http://schemas.microsoft.com/office/powerpoint/2010/main" val="24649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47"/>
          <p:cNvGrpSpPr/>
          <p:nvPr/>
        </p:nvGrpSpPr>
        <p:grpSpPr>
          <a:xfrm>
            <a:off x="433887" y="714995"/>
            <a:ext cx="4856939" cy="3275348"/>
            <a:chOff x="1089" y="536246"/>
            <a:chExt cx="3642704" cy="2456511"/>
          </a:xfrm>
        </p:grpSpPr>
        <p:sp>
          <p:nvSpPr>
            <p:cNvPr id="21" name="Rectangle 32"/>
            <p:cNvSpPr/>
            <p:nvPr/>
          </p:nvSpPr>
          <p:spPr>
            <a:xfrm>
              <a:off x="571504" y="2786064"/>
              <a:ext cx="1540336" cy="206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ms-MY" sz="1200" dirty="0">
                <a:solidFill>
                  <a:schemeClr val="bg1">
                    <a:lumMod val="6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22" name="Rectangle 33"/>
            <p:cNvSpPr/>
            <p:nvPr/>
          </p:nvSpPr>
          <p:spPr>
            <a:xfrm>
              <a:off x="643418" y="1175850"/>
              <a:ext cx="3000375" cy="376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665" dirty="0">
                <a:solidFill>
                  <a:srgbClr val="A5779E"/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endParaRPr>
            </a:p>
          </p:txBody>
        </p:sp>
        <p:sp>
          <p:nvSpPr>
            <p:cNvPr id="23" name="Rectangle 34"/>
            <p:cNvSpPr/>
            <p:nvPr/>
          </p:nvSpPr>
          <p:spPr>
            <a:xfrm>
              <a:off x="1089" y="536246"/>
              <a:ext cx="570374" cy="1545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2800" dirty="0">
                <a:solidFill>
                  <a:srgbClr val="A5779E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464318" y="375148"/>
            <a:ext cx="484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竞争优势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50179" y="2069548"/>
            <a:ext cx="10735954" cy="3517357"/>
            <a:chOff x="335605" y="1428742"/>
            <a:chExt cx="8380200" cy="2745556"/>
          </a:xfrm>
        </p:grpSpPr>
        <p:grpSp>
          <p:nvGrpSpPr>
            <p:cNvPr id="5" name="Group 85"/>
            <p:cNvGrpSpPr/>
            <p:nvPr/>
          </p:nvGrpSpPr>
          <p:grpSpPr>
            <a:xfrm>
              <a:off x="4746824" y="1428742"/>
              <a:ext cx="1825841" cy="1717685"/>
              <a:chOff x="4746824" y="1428742"/>
              <a:chExt cx="1825841" cy="1717685"/>
            </a:xfrm>
          </p:grpSpPr>
          <p:sp>
            <p:nvSpPr>
              <p:cNvPr id="6" name="Rectangle 60"/>
              <p:cNvSpPr/>
              <p:nvPr/>
            </p:nvSpPr>
            <p:spPr>
              <a:xfrm>
                <a:off x="4746824" y="2786064"/>
                <a:ext cx="1825841" cy="36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激励</a:t>
                </a:r>
                <a:r>
                  <a:rPr lang="en-US" alt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——</a:t>
                </a:r>
                <a:r>
                  <a:rPr lang="zh-CN" altLang="en-US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坚持学</a:t>
                </a:r>
              </a:p>
            </p:txBody>
          </p:sp>
          <p:cxnSp>
            <p:nvCxnSpPr>
              <p:cNvPr id="7" name="Straight Connector 31"/>
              <p:cNvCxnSpPr/>
              <p:nvPr/>
            </p:nvCxnSpPr>
            <p:spPr>
              <a:xfrm rot="5400000">
                <a:off x="5287174" y="2298136"/>
                <a:ext cx="714380" cy="1588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32"/>
              <p:cNvSpPr/>
              <p:nvPr/>
            </p:nvSpPr>
            <p:spPr>
              <a:xfrm>
                <a:off x="5214942" y="1428742"/>
                <a:ext cx="883120" cy="8831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3"/>
              <p:cNvGrpSpPr/>
              <p:nvPr/>
            </p:nvGrpSpPr>
            <p:grpSpPr>
              <a:xfrm>
                <a:off x="5461828" y="1684189"/>
                <a:ext cx="366050" cy="366676"/>
                <a:chOff x="6853177" y="4545107"/>
                <a:chExt cx="366050" cy="366676"/>
              </a:xfrm>
              <a:solidFill>
                <a:schemeClr val="accent3"/>
              </a:solidFill>
            </p:grpSpPr>
            <p:sp>
              <p:nvSpPr>
                <p:cNvPr id="10" name="AutoShape 18"/>
                <p:cNvSpPr/>
                <p:nvPr/>
              </p:nvSpPr>
              <p:spPr bwMode="auto">
                <a:xfrm>
                  <a:off x="6853177" y="4545107"/>
                  <a:ext cx="366050" cy="36667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799"/>
                      </a:moveTo>
                      <a:cubicBezTo>
                        <a:pt x="20249" y="20048"/>
                        <a:pt x="20048" y="20249"/>
                        <a:pt x="19799" y="20249"/>
                      </a:cubicBezTo>
                      <a:lnTo>
                        <a:pt x="1800" y="20249"/>
                      </a:lnTo>
                      <a:cubicBezTo>
                        <a:pt x="1551" y="20249"/>
                        <a:pt x="1349" y="20048"/>
                        <a:pt x="1349" y="19799"/>
                      </a:cubicBezTo>
                      <a:lnTo>
                        <a:pt x="1349" y="3824"/>
                      </a:lnTo>
                      <a:cubicBezTo>
                        <a:pt x="1349" y="3576"/>
                        <a:pt x="1551" y="3375"/>
                        <a:pt x="1800" y="3375"/>
                      </a:cubicBezTo>
                      <a:lnTo>
                        <a:pt x="4724" y="3375"/>
                      </a:lnTo>
                      <a:lnTo>
                        <a:pt x="4724" y="4725"/>
                      </a:lnTo>
                      <a:cubicBezTo>
                        <a:pt x="4724" y="5098"/>
                        <a:pt x="5027" y="5400"/>
                        <a:pt x="5399" y="5400"/>
                      </a:cubicBezTo>
                      <a:cubicBezTo>
                        <a:pt x="5772" y="5400"/>
                        <a:pt x="6074" y="5098"/>
                        <a:pt x="6074" y="4725"/>
                      </a:cubicBezTo>
                      <a:lnTo>
                        <a:pt x="6074" y="3375"/>
                      </a:lnTo>
                      <a:lnTo>
                        <a:pt x="10124" y="3375"/>
                      </a:lnTo>
                      <a:lnTo>
                        <a:pt x="10124" y="4725"/>
                      </a:lnTo>
                      <a:cubicBezTo>
                        <a:pt x="10124" y="5098"/>
                        <a:pt x="10427" y="5400"/>
                        <a:pt x="10800" y="5400"/>
                      </a:cubicBezTo>
                      <a:cubicBezTo>
                        <a:pt x="11172" y="5400"/>
                        <a:pt x="11474" y="5098"/>
                        <a:pt x="11474" y="4725"/>
                      </a:cubicBezTo>
                      <a:lnTo>
                        <a:pt x="11474" y="3375"/>
                      </a:lnTo>
                      <a:lnTo>
                        <a:pt x="15524" y="3375"/>
                      </a:lnTo>
                      <a:lnTo>
                        <a:pt x="15524" y="4725"/>
                      </a:lnTo>
                      <a:cubicBezTo>
                        <a:pt x="15524" y="5098"/>
                        <a:pt x="15827" y="5400"/>
                        <a:pt x="16199" y="5400"/>
                      </a:cubicBezTo>
                      <a:cubicBezTo>
                        <a:pt x="16572" y="5400"/>
                        <a:pt x="16874" y="5098"/>
                        <a:pt x="16874" y="4725"/>
                      </a:cubicBezTo>
                      <a:lnTo>
                        <a:pt x="16874" y="3375"/>
                      </a:lnTo>
                      <a:lnTo>
                        <a:pt x="19799" y="3375"/>
                      </a:lnTo>
                      <a:cubicBezTo>
                        <a:pt x="20048" y="3375"/>
                        <a:pt x="20249" y="3576"/>
                        <a:pt x="20249" y="3824"/>
                      </a:cubicBezTo>
                      <a:cubicBezTo>
                        <a:pt x="20249" y="3824"/>
                        <a:pt x="20249" y="19799"/>
                        <a:pt x="20249" y="19799"/>
                      </a:cubicBezTo>
                      <a:close/>
                      <a:moveTo>
                        <a:pt x="19799" y="2025"/>
                      </a:moveTo>
                      <a:lnTo>
                        <a:pt x="16874" y="2025"/>
                      </a:lnTo>
                      <a:lnTo>
                        <a:pt x="16874" y="675"/>
                      </a:lnTo>
                      <a:cubicBezTo>
                        <a:pt x="16874" y="301"/>
                        <a:pt x="16572" y="0"/>
                        <a:pt x="16199" y="0"/>
                      </a:cubicBezTo>
                      <a:cubicBezTo>
                        <a:pt x="15827" y="0"/>
                        <a:pt x="15524" y="301"/>
                        <a:pt x="15524" y="675"/>
                      </a:cubicBezTo>
                      <a:lnTo>
                        <a:pt x="15524" y="2025"/>
                      </a:lnTo>
                      <a:lnTo>
                        <a:pt x="11474" y="2025"/>
                      </a:lnTo>
                      <a:lnTo>
                        <a:pt x="11474" y="675"/>
                      </a:lnTo>
                      <a:cubicBezTo>
                        <a:pt x="11474" y="301"/>
                        <a:pt x="11172" y="0"/>
                        <a:pt x="10800" y="0"/>
                      </a:cubicBezTo>
                      <a:cubicBezTo>
                        <a:pt x="10427" y="0"/>
                        <a:pt x="10124" y="301"/>
                        <a:pt x="10124" y="675"/>
                      </a:cubicBezTo>
                      <a:lnTo>
                        <a:pt x="10124" y="2025"/>
                      </a:lnTo>
                      <a:lnTo>
                        <a:pt x="6074" y="2025"/>
                      </a:lnTo>
                      <a:lnTo>
                        <a:pt x="6074" y="675"/>
                      </a:lnTo>
                      <a:cubicBezTo>
                        <a:pt x="6074" y="301"/>
                        <a:pt x="5772" y="0"/>
                        <a:pt x="5399" y="0"/>
                      </a:cubicBezTo>
                      <a:cubicBezTo>
                        <a:pt x="5027" y="0"/>
                        <a:pt x="4724" y="301"/>
                        <a:pt x="4724" y="675"/>
                      </a:cubicBezTo>
                      <a:lnTo>
                        <a:pt x="4724" y="2025"/>
                      </a:lnTo>
                      <a:lnTo>
                        <a:pt x="1800" y="2025"/>
                      </a:lnTo>
                      <a:cubicBezTo>
                        <a:pt x="805" y="2025"/>
                        <a:pt x="0" y="2830"/>
                        <a:pt x="0" y="3824"/>
                      </a:cubicBezTo>
                      <a:lnTo>
                        <a:pt x="0" y="19799"/>
                      </a:lnTo>
                      <a:cubicBezTo>
                        <a:pt x="0" y="20793"/>
                        <a:pt x="805" y="21599"/>
                        <a:pt x="1800" y="21599"/>
                      </a:cubicBezTo>
                      <a:lnTo>
                        <a:pt x="19799" y="21599"/>
                      </a:lnTo>
                      <a:cubicBezTo>
                        <a:pt x="20794" y="21599"/>
                        <a:pt x="21600" y="20793"/>
                        <a:pt x="21600" y="19799"/>
                      </a:cubicBezTo>
                      <a:lnTo>
                        <a:pt x="21600" y="3824"/>
                      </a:lnTo>
                      <a:cubicBezTo>
                        <a:pt x="21600" y="2830"/>
                        <a:pt x="20794" y="2025"/>
                        <a:pt x="19799" y="20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1" name="AutoShape 19"/>
                <p:cNvSpPr/>
                <p:nvPr/>
              </p:nvSpPr>
              <p:spPr bwMode="auto">
                <a:xfrm>
                  <a:off x="6933270" y="4682768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2" name="AutoShape 20"/>
                <p:cNvSpPr/>
                <p:nvPr/>
              </p:nvSpPr>
              <p:spPr bwMode="auto">
                <a:xfrm>
                  <a:off x="6933270" y="4739710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3" name="AutoShape 21"/>
                <p:cNvSpPr/>
                <p:nvPr/>
              </p:nvSpPr>
              <p:spPr bwMode="auto">
                <a:xfrm>
                  <a:off x="6933270" y="4797277"/>
                  <a:ext cx="45678" cy="3378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4" name="AutoShape 22"/>
                <p:cNvSpPr/>
                <p:nvPr/>
              </p:nvSpPr>
              <p:spPr bwMode="auto">
                <a:xfrm>
                  <a:off x="7013363" y="4797277"/>
                  <a:ext cx="45678" cy="3378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5" name="AutoShape 23"/>
                <p:cNvSpPr/>
                <p:nvPr/>
              </p:nvSpPr>
              <p:spPr bwMode="auto">
                <a:xfrm>
                  <a:off x="7013363" y="4739710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6" name="AutoShape 24"/>
                <p:cNvSpPr/>
                <p:nvPr/>
              </p:nvSpPr>
              <p:spPr bwMode="auto">
                <a:xfrm>
                  <a:off x="7013363" y="4682768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7" name="AutoShape 25"/>
                <p:cNvSpPr/>
                <p:nvPr/>
              </p:nvSpPr>
              <p:spPr bwMode="auto">
                <a:xfrm>
                  <a:off x="7093457" y="4797277"/>
                  <a:ext cx="45678" cy="3378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8" name="AutoShape 26"/>
                <p:cNvSpPr/>
                <p:nvPr/>
              </p:nvSpPr>
              <p:spPr bwMode="auto">
                <a:xfrm>
                  <a:off x="7093457" y="4739710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9" name="AutoShape 27"/>
                <p:cNvSpPr/>
                <p:nvPr/>
              </p:nvSpPr>
              <p:spPr bwMode="auto">
                <a:xfrm>
                  <a:off x="7093457" y="4682768"/>
                  <a:ext cx="45678" cy="344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599"/>
                      </a:moveTo>
                      <a:lnTo>
                        <a:pt x="21600" y="21599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0" y="21599"/>
                        <a:pt x="0" y="215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36" name="Group 86"/>
            <p:cNvGrpSpPr/>
            <p:nvPr/>
          </p:nvGrpSpPr>
          <p:grpSpPr>
            <a:xfrm>
              <a:off x="6889963" y="1428742"/>
              <a:ext cx="1825842" cy="1717686"/>
              <a:chOff x="6889963" y="1428742"/>
              <a:chExt cx="1825842" cy="1717686"/>
            </a:xfrm>
          </p:grpSpPr>
          <p:sp>
            <p:nvSpPr>
              <p:cNvPr id="38" name="Rectangle 62"/>
              <p:cNvSpPr/>
              <p:nvPr/>
            </p:nvSpPr>
            <p:spPr>
              <a:xfrm>
                <a:off x="6889963" y="2786064"/>
                <a:ext cx="1825842" cy="36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交流</a:t>
                </a:r>
                <a:r>
                  <a:rPr lang="en-US" alt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——</a:t>
                </a:r>
                <a:r>
                  <a:rPr lang="zh-CN" altLang="en-US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一起学</a:t>
                </a:r>
              </a:p>
            </p:txBody>
          </p:sp>
          <p:cxnSp>
            <p:nvCxnSpPr>
              <p:cNvPr id="39" name="Straight Connector 43"/>
              <p:cNvCxnSpPr/>
              <p:nvPr/>
            </p:nvCxnSpPr>
            <p:spPr>
              <a:xfrm rot="5400000">
                <a:off x="7430314" y="2298136"/>
                <a:ext cx="714380" cy="1588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44"/>
              <p:cNvSpPr/>
              <p:nvPr/>
            </p:nvSpPr>
            <p:spPr>
              <a:xfrm>
                <a:off x="7358082" y="1428742"/>
                <a:ext cx="883120" cy="8831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82"/>
              <p:cNvGrpSpPr/>
              <p:nvPr/>
            </p:nvGrpSpPr>
            <p:grpSpPr>
              <a:xfrm>
                <a:off x="7621730" y="1714494"/>
                <a:ext cx="366051" cy="320373"/>
                <a:chOff x="3143240" y="4572014"/>
                <a:chExt cx="366051" cy="320373"/>
              </a:xfrm>
              <a:solidFill>
                <a:schemeClr val="accent6"/>
              </a:solidFill>
            </p:grpSpPr>
            <p:sp>
              <p:nvSpPr>
                <p:cNvPr id="42" name="AutoShape 103"/>
                <p:cNvSpPr/>
                <p:nvPr/>
              </p:nvSpPr>
              <p:spPr bwMode="auto">
                <a:xfrm>
                  <a:off x="3200807" y="4628955"/>
                  <a:ext cx="131403" cy="863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60" y="0"/>
                      </a:moveTo>
                      <a:cubicBezTo>
                        <a:pt x="9461" y="0"/>
                        <a:pt x="0" y="9233"/>
                        <a:pt x="0" y="20160"/>
                      </a:cubicBezTo>
                      <a:cubicBezTo>
                        <a:pt x="0" y="20954"/>
                        <a:pt x="420" y="21600"/>
                        <a:pt x="939" y="21600"/>
                      </a:cubicBezTo>
                      <a:cubicBezTo>
                        <a:pt x="1457" y="21600"/>
                        <a:pt x="1878" y="20954"/>
                        <a:pt x="1878" y="20160"/>
                      </a:cubicBezTo>
                      <a:cubicBezTo>
                        <a:pt x="1878" y="10956"/>
                        <a:pt x="10655" y="2880"/>
                        <a:pt x="20660" y="2880"/>
                      </a:cubicBezTo>
                      <a:cubicBezTo>
                        <a:pt x="21179" y="2880"/>
                        <a:pt x="21600" y="2234"/>
                        <a:pt x="21600" y="1440"/>
                      </a:cubicBezTo>
                      <a:cubicBezTo>
                        <a:pt x="21600" y="645"/>
                        <a:pt x="21179" y="0"/>
                        <a:pt x="2066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43" name="AutoShape 104"/>
                <p:cNvSpPr/>
                <p:nvPr/>
              </p:nvSpPr>
              <p:spPr bwMode="auto">
                <a:xfrm>
                  <a:off x="3143240" y="4572014"/>
                  <a:ext cx="366051" cy="3203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6971"/>
                      </a:moveTo>
                      <a:cubicBezTo>
                        <a:pt x="10181" y="16971"/>
                        <a:pt x="9546" y="16918"/>
                        <a:pt x="8912" y="16811"/>
                      </a:cubicBezTo>
                      <a:cubicBezTo>
                        <a:pt x="8847" y="16800"/>
                        <a:pt x="8781" y="16794"/>
                        <a:pt x="8716" y="16794"/>
                      </a:cubicBezTo>
                      <a:cubicBezTo>
                        <a:pt x="8315" y="16794"/>
                        <a:pt x="7931" y="16999"/>
                        <a:pt x="7673" y="17359"/>
                      </a:cubicBezTo>
                      <a:cubicBezTo>
                        <a:pt x="7384" y="17761"/>
                        <a:pt x="6563" y="18657"/>
                        <a:pt x="5591" y="19318"/>
                      </a:cubicBezTo>
                      <a:cubicBezTo>
                        <a:pt x="5854" y="18628"/>
                        <a:pt x="6060" y="17853"/>
                        <a:pt x="6074" y="17056"/>
                      </a:cubicBezTo>
                      <a:cubicBezTo>
                        <a:pt x="6078" y="17006"/>
                        <a:pt x="6080" y="16956"/>
                        <a:pt x="6080" y="16914"/>
                      </a:cubicBezTo>
                      <a:cubicBezTo>
                        <a:pt x="6080" y="16334"/>
                        <a:pt x="5796" y="15803"/>
                        <a:pt x="5344" y="15540"/>
                      </a:cubicBezTo>
                      <a:cubicBezTo>
                        <a:pt x="2843" y="14080"/>
                        <a:pt x="1349" y="11731"/>
                        <a:pt x="1349" y="9257"/>
                      </a:cubicBezTo>
                      <a:cubicBezTo>
                        <a:pt x="1349" y="5003"/>
                        <a:pt x="5588" y="1542"/>
                        <a:pt x="10800" y="1542"/>
                      </a:cubicBezTo>
                      <a:cubicBezTo>
                        <a:pt x="16011" y="1542"/>
                        <a:pt x="20249" y="5003"/>
                        <a:pt x="20249" y="9257"/>
                      </a:cubicBezTo>
                      <a:cubicBezTo>
                        <a:pt x="20249" y="13510"/>
                        <a:pt x="16011" y="16971"/>
                        <a:pt x="10800" y="16971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144"/>
                        <a:pt x="0" y="9257"/>
                      </a:cubicBezTo>
                      <a:cubicBezTo>
                        <a:pt x="0" y="12440"/>
                        <a:pt x="1875" y="15248"/>
                        <a:pt x="4730" y="16914"/>
                      </a:cubicBezTo>
                      <a:cubicBezTo>
                        <a:pt x="4730" y="16935"/>
                        <a:pt x="4724" y="16949"/>
                        <a:pt x="4724" y="16971"/>
                      </a:cubicBezTo>
                      <a:cubicBezTo>
                        <a:pt x="4724" y="18354"/>
                        <a:pt x="3821" y="19843"/>
                        <a:pt x="3423" y="20625"/>
                      </a:cubicBezTo>
                      <a:lnTo>
                        <a:pt x="3425" y="20625"/>
                      </a:lnTo>
                      <a:cubicBezTo>
                        <a:pt x="3393" y="20709"/>
                        <a:pt x="3374" y="20802"/>
                        <a:pt x="3374" y="20900"/>
                      </a:cubicBezTo>
                      <a:cubicBezTo>
                        <a:pt x="3374" y="21287"/>
                        <a:pt x="3648" y="21600"/>
                        <a:pt x="3986" y="21600"/>
                      </a:cubicBezTo>
                      <a:cubicBezTo>
                        <a:pt x="4049" y="21600"/>
                        <a:pt x="4161" y="21580"/>
                        <a:pt x="4158" y="21590"/>
                      </a:cubicBezTo>
                      <a:cubicBezTo>
                        <a:pt x="6268" y="21195"/>
                        <a:pt x="8255" y="18979"/>
                        <a:pt x="8716" y="18338"/>
                      </a:cubicBezTo>
                      <a:cubicBezTo>
                        <a:pt x="9391" y="18451"/>
                        <a:pt x="10086" y="18514"/>
                        <a:pt x="10800" y="18514"/>
                      </a:cubicBezTo>
                      <a:cubicBezTo>
                        <a:pt x="16764" y="18514"/>
                        <a:pt x="21600" y="14369"/>
                        <a:pt x="21600" y="9257"/>
                      </a:cubicBezTo>
                      <a:cubicBezTo>
                        <a:pt x="21600" y="414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457200"/>
                  <a:endParaRPr lang="en-US" sz="3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44" name="Group 48"/>
            <p:cNvGrpSpPr/>
            <p:nvPr/>
          </p:nvGrpSpPr>
          <p:grpSpPr>
            <a:xfrm>
              <a:off x="2532247" y="1428742"/>
              <a:ext cx="1825841" cy="1717686"/>
              <a:chOff x="2532247" y="1428742"/>
              <a:chExt cx="1825841" cy="1717686"/>
            </a:xfrm>
          </p:grpSpPr>
          <p:sp>
            <p:nvSpPr>
              <p:cNvPr id="45" name="Rectangle 58"/>
              <p:cNvSpPr/>
              <p:nvPr/>
            </p:nvSpPr>
            <p:spPr>
              <a:xfrm>
                <a:off x="2532247" y="2786064"/>
                <a:ext cx="1825841" cy="36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乐趣</a:t>
                </a:r>
                <a:r>
                  <a:rPr lang="en-US" alt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——</a:t>
                </a:r>
                <a:r>
                  <a:rPr lang="zh-CN" altLang="en-US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快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乐学</a:t>
                </a:r>
              </a:p>
            </p:txBody>
          </p:sp>
          <p:grpSp>
            <p:nvGrpSpPr>
              <p:cNvPr id="46" name="Group 47"/>
              <p:cNvGrpSpPr/>
              <p:nvPr/>
            </p:nvGrpSpPr>
            <p:grpSpPr>
              <a:xfrm>
                <a:off x="3000364" y="1428742"/>
                <a:ext cx="883120" cy="1227378"/>
                <a:chOff x="3000364" y="1428742"/>
                <a:chExt cx="883120" cy="1227378"/>
              </a:xfrm>
            </p:grpSpPr>
            <p:cxnSp>
              <p:nvCxnSpPr>
                <p:cNvPr id="48" name="Straight Connector 19"/>
                <p:cNvCxnSpPr/>
                <p:nvPr/>
              </p:nvCxnSpPr>
              <p:spPr>
                <a:xfrm rot="5400000">
                  <a:off x="3072596" y="2298136"/>
                  <a:ext cx="714380" cy="1588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20"/>
                <p:cNvSpPr/>
                <p:nvPr/>
              </p:nvSpPr>
              <p:spPr>
                <a:xfrm>
                  <a:off x="3000364" y="1428742"/>
                  <a:ext cx="883120" cy="88312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" name="Group 81"/>
                <p:cNvGrpSpPr/>
                <p:nvPr/>
              </p:nvGrpSpPr>
              <p:grpSpPr>
                <a:xfrm>
                  <a:off x="3251393" y="1753373"/>
                  <a:ext cx="365425" cy="229016"/>
                  <a:chOff x="2411138" y="4617692"/>
                  <a:chExt cx="365425" cy="229016"/>
                </a:xfrm>
                <a:solidFill>
                  <a:schemeClr val="bg1"/>
                </a:solidFill>
              </p:grpSpPr>
              <p:sp>
                <p:nvSpPr>
                  <p:cNvPr id="51" name="AutoShape 105"/>
                  <p:cNvSpPr/>
                  <p:nvPr/>
                </p:nvSpPr>
                <p:spPr bwMode="auto">
                  <a:xfrm>
                    <a:off x="2411138" y="4617692"/>
                    <a:ext cx="365425" cy="22901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19438"/>
                        </a:moveTo>
                        <a:cubicBezTo>
                          <a:pt x="7005" y="19438"/>
                          <a:pt x="3289" y="15988"/>
                          <a:pt x="1437" y="10797"/>
                        </a:cubicBezTo>
                        <a:cubicBezTo>
                          <a:pt x="3298" y="5598"/>
                          <a:pt x="7009" y="2161"/>
                          <a:pt x="10800" y="2161"/>
                        </a:cubicBezTo>
                        <a:cubicBezTo>
                          <a:pt x="14595" y="2161"/>
                          <a:pt x="18310" y="5611"/>
                          <a:pt x="20162" y="10802"/>
                        </a:cubicBezTo>
                        <a:cubicBezTo>
                          <a:pt x="18301" y="16000"/>
                          <a:pt x="14590" y="19438"/>
                          <a:pt x="10800" y="19438"/>
                        </a:cubicBezTo>
                        <a:moveTo>
                          <a:pt x="21576" y="10561"/>
                        </a:moveTo>
                        <a:cubicBezTo>
                          <a:pt x="21569" y="10516"/>
                          <a:pt x="21573" y="10467"/>
                          <a:pt x="21562" y="10423"/>
                        </a:cubicBezTo>
                        <a:cubicBezTo>
                          <a:pt x="21558" y="10406"/>
                          <a:pt x="21548" y="10395"/>
                          <a:pt x="21544" y="10378"/>
                        </a:cubicBezTo>
                        <a:cubicBezTo>
                          <a:pt x="21537" y="10352"/>
                          <a:pt x="21539" y="10322"/>
                          <a:pt x="21530" y="10297"/>
                        </a:cubicBezTo>
                        <a:cubicBezTo>
                          <a:pt x="19569" y="4298"/>
                          <a:pt x="15302" y="0"/>
                          <a:pt x="10800" y="0"/>
                        </a:cubicBezTo>
                        <a:cubicBezTo>
                          <a:pt x="6297" y="0"/>
                          <a:pt x="2030" y="4290"/>
                          <a:pt x="69" y="10290"/>
                        </a:cubicBezTo>
                        <a:cubicBezTo>
                          <a:pt x="61" y="10316"/>
                          <a:pt x="62" y="10344"/>
                          <a:pt x="55" y="10370"/>
                        </a:cubicBezTo>
                        <a:cubicBezTo>
                          <a:pt x="51" y="10387"/>
                          <a:pt x="41" y="10398"/>
                          <a:pt x="37" y="10415"/>
                        </a:cubicBezTo>
                        <a:cubicBezTo>
                          <a:pt x="26" y="10459"/>
                          <a:pt x="30" y="10508"/>
                          <a:pt x="24" y="10554"/>
                        </a:cubicBezTo>
                        <a:cubicBezTo>
                          <a:pt x="12" y="10635"/>
                          <a:pt x="0" y="10714"/>
                          <a:pt x="0" y="10796"/>
                        </a:cubicBezTo>
                        <a:cubicBezTo>
                          <a:pt x="0" y="10878"/>
                          <a:pt x="12" y="10955"/>
                          <a:pt x="24" y="11038"/>
                        </a:cubicBezTo>
                        <a:cubicBezTo>
                          <a:pt x="30" y="11083"/>
                          <a:pt x="26" y="11131"/>
                          <a:pt x="37" y="11175"/>
                        </a:cubicBezTo>
                        <a:cubicBezTo>
                          <a:pt x="41" y="11193"/>
                          <a:pt x="51" y="11204"/>
                          <a:pt x="55" y="11220"/>
                        </a:cubicBezTo>
                        <a:cubicBezTo>
                          <a:pt x="62" y="11247"/>
                          <a:pt x="61" y="11276"/>
                          <a:pt x="69" y="11302"/>
                        </a:cubicBezTo>
                        <a:cubicBezTo>
                          <a:pt x="2030" y="17300"/>
                          <a:pt x="6297" y="21599"/>
                          <a:pt x="10800" y="21599"/>
                        </a:cubicBezTo>
                        <a:cubicBezTo>
                          <a:pt x="15302" y="21599"/>
                          <a:pt x="19569" y="17308"/>
                          <a:pt x="21530" y="11309"/>
                        </a:cubicBezTo>
                        <a:cubicBezTo>
                          <a:pt x="21539" y="11283"/>
                          <a:pt x="21537" y="11255"/>
                          <a:pt x="21544" y="11228"/>
                        </a:cubicBezTo>
                        <a:cubicBezTo>
                          <a:pt x="21548" y="11212"/>
                          <a:pt x="21558" y="11201"/>
                          <a:pt x="21562" y="11183"/>
                        </a:cubicBezTo>
                        <a:cubicBezTo>
                          <a:pt x="21573" y="11139"/>
                          <a:pt x="21569" y="11089"/>
                          <a:pt x="21576" y="11044"/>
                        </a:cubicBezTo>
                        <a:cubicBezTo>
                          <a:pt x="21587" y="10963"/>
                          <a:pt x="21599" y="10885"/>
                          <a:pt x="21599" y="10803"/>
                        </a:cubicBezTo>
                        <a:cubicBezTo>
                          <a:pt x="21599" y="10721"/>
                          <a:pt x="21587" y="10642"/>
                          <a:pt x="21576" y="10561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  <p:sp>
                <p:nvSpPr>
                  <p:cNvPr id="52" name="AutoShape 106"/>
                  <p:cNvSpPr/>
                  <p:nvPr/>
                </p:nvSpPr>
                <p:spPr bwMode="auto">
                  <a:xfrm>
                    <a:off x="2548173" y="4686523"/>
                    <a:ext cx="51935" cy="51310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202" y="0"/>
                        </a:moveTo>
                        <a:cubicBezTo>
                          <a:pt x="19193" y="0"/>
                          <a:pt x="19183" y="4"/>
                          <a:pt x="19174" y="4"/>
                        </a:cubicBezTo>
                        <a:cubicBezTo>
                          <a:pt x="8585" y="23"/>
                          <a:pt x="0" y="8607"/>
                          <a:pt x="0" y="19198"/>
                        </a:cubicBezTo>
                        <a:cubicBezTo>
                          <a:pt x="0" y="20523"/>
                          <a:pt x="1076" y="21600"/>
                          <a:pt x="2402" y="21600"/>
                        </a:cubicBezTo>
                        <a:cubicBezTo>
                          <a:pt x="3722" y="21600"/>
                          <a:pt x="4799" y="20523"/>
                          <a:pt x="4799" y="19198"/>
                        </a:cubicBezTo>
                        <a:cubicBezTo>
                          <a:pt x="4799" y="11262"/>
                          <a:pt x="11262" y="4803"/>
                          <a:pt x="19202" y="4803"/>
                        </a:cubicBezTo>
                        <a:lnTo>
                          <a:pt x="19202" y="4798"/>
                        </a:lnTo>
                        <a:cubicBezTo>
                          <a:pt x="20523" y="4798"/>
                          <a:pt x="21599" y="3721"/>
                          <a:pt x="21599" y="2401"/>
                        </a:cubicBezTo>
                        <a:cubicBezTo>
                          <a:pt x="21599" y="1076"/>
                          <a:pt x="20523" y="0"/>
                          <a:pt x="1920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  <p:sp>
                <p:nvSpPr>
                  <p:cNvPr id="53" name="AutoShape 107"/>
                  <p:cNvSpPr/>
                  <p:nvPr/>
                </p:nvSpPr>
                <p:spPr bwMode="auto">
                  <a:xfrm>
                    <a:off x="2513756" y="4652107"/>
                    <a:ext cx="160186" cy="16018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20057"/>
                        </a:moveTo>
                        <a:cubicBezTo>
                          <a:pt x="5694" y="20057"/>
                          <a:pt x="1542" y="15905"/>
                          <a:pt x="1542" y="10800"/>
                        </a:cubicBezTo>
                        <a:cubicBezTo>
                          <a:pt x="1542" y="5694"/>
                          <a:pt x="5694" y="1542"/>
                          <a:pt x="10800" y="1542"/>
                        </a:cubicBezTo>
                        <a:cubicBezTo>
                          <a:pt x="15905" y="1542"/>
                          <a:pt x="20057" y="5694"/>
                          <a:pt x="20057" y="10800"/>
                        </a:cubicBezTo>
                        <a:cubicBezTo>
                          <a:pt x="20057" y="15905"/>
                          <a:pt x="15905" y="20057"/>
                          <a:pt x="10800" y="20057"/>
                        </a:cubicBezTo>
                        <a:moveTo>
                          <a:pt x="10800" y="0"/>
                        </a:moveTo>
                        <a:cubicBezTo>
                          <a:pt x="4834" y="0"/>
                          <a:pt x="0" y="4834"/>
                          <a:pt x="0" y="10800"/>
                        </a:cubicBezTo>
                        <a:cubicBezTo>
                          <a:pt x="0" y="16765"/>
                          <a:pt x="4834" y="21600"/>
                          <a:pt x="10800" y="21600"/>
                        </a:cubicBezTo>
                        <a:cubicBezTo>
                          <a:pt x="16765" y="21600"/>
                          <a:pt x="21599" y="16765"/>
                          <a:pt x="21599" y="10800"/>
                        </a:cubicBezTo>
                        <a:cubicBezTo>
                          <a:pt x="21599" y="4834"/>
                          <a:pt x="16765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</p:grpSp>
          </p:grpSp>
        </p:grpSp>
        <p:grpSp>
          <p:nvGrpSpPr>
            <p:cNvPr id="54" name="Group 46"/>
            <p:cNvGrpSpPr/>
            <p:nvPr/>
          </p:nvGrpSpPr>
          <p:grpSpPr>
            <a:xfrm>
              <a:off x="335605" y="1428742"/>
              <a:ext cx="1937894" cy="2745556"/>
              <a:chOff x="335605" y="1428742"/>
              <a:chExt cx="1937894" cy="2745556"/>
            </a:xfrm>
          </p:grpSpPr>
          <p:sp>
            <p:nvSpPr>
              <p:cNvPr id="55" name="Rectangle 55"/>
              <p:cNvSpPr/>
              <p:nvPr/>
            </p:nvSpPr>
            <p:spPr>
              <a:xfrm>
                <a:off x="335605" y="3501620"/>
                <a:ext cx="1937894" cy="67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ms-MY" dirty="0">
                    <a:solidFill>
                      <a:srgbClr val="181717"/>
                    </a:solidFill>
                    <a:latin typeface="Open Sans Light" pitchFamily="34" charset="0"/>
                    <a:ea typeface="宋体" panose="02010600030101010101" pitchFamily="2" charset="-122"/>
                    <a:cs typeface="Open Sans Light" pitchFamily="34" charset="0"/>
                  </a:rPr>
                  <a:t>碎片化</a:t>
                </a:r>
                <a:r>
                  <a:rPr lang="zh-CN" altLang="en-US" dirty="0">
                    <a:solidFill>
                      <a:srgbClr val="181717"/>
                    </a:solidFill>
                    <a:latin typeface="Open Sans Light" pitchFamily="34" charset="0"/>
                    <a:ea typeface="宋体" panose="02010600030101010101" pitchFamily="2" charset="-122"/>
                    <a:cs typeface="Open Sans Light" pitchFamily="34" charset="0"/>
                  </a:rPr>
                  <a:t>、</a:t>
                </a:r>
                <a:r>
                  <a:rPr lang="zh-CN" altLang="ms-MY" dirty="0">
                    <a:solidFill>
                      <a:srgbClr val="181717"/>
                    </a:solidFill>
                    <a:latin typeface="Open Sans Light" pitchFamily="34" charset="0"/>
                    <a:ea typeface="宋体" panose="02010600030101010101" pitchFamily="2" charset="-122"/>
                    <a:cs typeface="Open Sans Light" pitchFamily="34" charset="0"/>
                  </a:rPr>
                  <a:t>个性化</a:t>
                </a:r>
                <a:r>
                  <a:rPr lang="zh-CN" altLang="en-US" dirty="0">
                    <a:solidFill>
                      <a:srgbClr val="181717"/>
                    </a:solidFill>
                    <a:latin typeface="Open Sans Light" pitchFamily="34" charset="0"/>
                    <a:ea typeface="宋体" panose="02010600030101010101" pitchFamily="2" charset="-122"/>
                    <a:cs typeface="Open Sans Light" pitchFamily="34" charset="0"/>
                  </a:rPr>
                  <a:t>、</a:t>
                </a:r>
                <a:r>
                  <a:rPr lang="zh-CN" altLang="ms-MY" dirty="0">
                    <a:solidFill>
                      <a:srgbClr val="181717"/>
                    </a:solidFill>
                    <a:latin typeface="Open Sans Light" pitchFamily="34" charset="0"/>
                    <a:ea typeface="宋体" panose="02010600030101010101" pitchFamily="2" charset="-122"/>
                    <a:cs typeface="Open Sans Light" pitchFamily="34" charset="0"/>
                  </a:rPr>
                  <a:t>速成化</a:t>
                </a:r>
                <a:endParaRPr lang="zh-CN" altLang="ms-MY" b="1" dirty="0">
                  <a:solidFill>
                    <a:srgbClr val="181717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endParaRPr>
              </a:p>
              <a:p>
                <a:pPr algn="ctr"/>
                <a:endParaRPr lang="zh-CN" altLang="ms-MY" sz="1400" b="1" dirty="0">
                  <a:solidFill>
                    <a:srgbClr val="181717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endParaRPr>
              </a:p>
            </p:txBody>
          </p:sp>
          <p:sp>
            <p:nvSpPr>
              <p:cNvPr id="56" name="Rectangle 56"/>
              <p:cNvSpPr/>
              <p:nvPr/>
            </p:nvSpPr>
            <p:spPr>
              <a:xfrm>
                <a:off x="389105" y="2786064"/>
                <a:ext cx="1825842" cy="36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简单</a:t>
                </a:r>
                <a:r>
                  <a:rPr lang="en-US" altLang="zh-CN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——</a:t>
                </a:r>
                <a:r>
                  <a:rPr lang="zh-CN" altLang="en-US" sz="2400" dirty="0">
                    <a:solidFill>
                      <a:srgbClr val="181717"/>
                    </a:solidFill>
                    <a:latin typeface="Open Sans" pitchFamily="34" charset="0"/>
                    <a:ea typeface="宋体" panose="02010600030101010101" pitchFamily="2" charset="-122"/>
                    <a:cs typeface="Open Sans" pitchFamily="34" charset="0"/>
                  </a:rPr>
                  <a:t>愿意学</a:t>
                </a:r>
              </a:p>
            </p:txBody>
          </p:sp>
          <p:grpSp>
            <p:nvGrpSpPr>
              <p:cNvPr id="57" name="Group 45"/>
              <p:cNvGrpSpPr/>
              <p:nvPr/>
            </p:nvGrpSpPr>
            <p:grpSpPr>
              <a:xfrm>
                <a:off x="857224" y="1428742"/>
                <a:ext cx="883120" cy="1227378"/>
                <a:chOff x="857224" y="1428742"/>
                <a:chExt cx="883120" cy="1227378"/>
              </a:xfrm>
            </p:grpSpPr>
            <p:cxnSp>
              <p:nvCxnSpPr>
                <p:cNvPr id="58" name="Straight Connector 7"/>
                <p:cNvCxnSpPr/>
                <p:nvPr/>
              </p:nvCxnSpPr>
              <p:spPr>
                <a:xfrm rot="5400000">
                  <a:off x="929456" y="2298136"/>
                  <a:ext cx="714380" cy="1588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8"/>
                <p:cNvSpPr/>
                <p:nvPr/>
              </p:nvSpPr>
              <p:spPr>
                <a:xfrm>
                  <a:off x="857224" y="1428742"/>
                  <a:ext cx="883120" cy="8831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80"/>
                <p:cNvGrpSpPr/>
                <p:nvPr/>
              </p:nvGrpSpPr>
              <p:grpSpPr>
                <a:xfrm>
                  <a:off x="1167519" y="1684543"/>
                  <a:ext cx="274694" cy="366676"/>
                  <a:chOff x="1724713" y="4548862"/>
                  <a:chExt cx="274694" cy="366676"/>
                </a:xfrm>
              </p:grpSpPr>
              <p:sp>
                <p:nvSpPr>
                  <p:cNvPr id="61" name="AutoShape 108"/>
                  <p:cNvSpPr/>
                  <p:nvPr/>
                </p:nvSpPr>
                <p:spPr bwMode="auto">
                  <a:xfrm>
                    <a:off x="1792917" y="4617692"/>
                    <a:ext cx="137660" cy="137660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1800"/>
                        </a:moveTo>
                        <a:cubicBezTo>
                          <a:pt x="15764" y="1800"/>
                          <a:pt x="19800" y="5835"/>
                          <a:pt x="19800" y="10800"/>
                        </a:cubicBezTo>
                        <a:cubicBezTo>
                          <a:pt x="19800" y="15764"/>
                          <a:pt x="15764" y="19800"/>
                          <a:pt x="10800" y="19800"/>
                        </a:cubicBezTo>
                        <a:cubicBezTo>
                          <a:pt x="5835" y="19800"/>
                          <a:pt x="1800" y="15764"/>
                          <a:pt x="1800" y="10800"/>
                        </a:cubicBezTo>
                        <a:cubicBezTo>
                          <a:pt x="1800" y="5835"/>
                          <a:pt x="5835" y="1800"/>
                          <a:pt x="10800" y="1800"/>
                        </a:cubicBezTo>
                        <a:moveTo>
                          <a:pt x="10800" y="21599"/>
                        </a:moveTo>
                        <a:cubicBezTo>
                          <a:pt x="16756" y="21599"/>
                          <a:pt x="21600" y="16756"/>
                          <a:pt x="21600" y="10800"/>
                        </a:cubicBezTo>
                        <a:cubicBezTo>
                          <a:pt x="21600" y="4843"/>
                          <a:pt x="16756" y="0"/>
                          <a:pt x="10800" y="0"/>
                        </a:cubicBezTo>
                        <a:cubicBezTo>
                          <a:pt x="4843" y="0"/>
                          <a:pt x="0" y="4843"/>
                          <a:pt x="0" y="10800"/>
                        </a:cubicBezTo>
                        <a:cubicBezTo>
                          <a:pt x="0" y="16756"/>
                          <a:pt x="4843" y="21599"/>
                          <a:pt x="10800" y="21599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  <p:sp>
                <p:nvSpPr>
                  <p:cNvPr id="62" name="AutoShape 109"/>
                  <p:cNvSpPr/>
                  <p:nvPr/>
                </p:nvSpPr>
                <p:spPr bwMode="auto">
                  <a:xfrm>
                    <a:off x="1724713" y="4548862"/>
                    <a:ext cx="274694" cy="36667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904" y="20170"/>
                        </a:moveTo>
                        <a:cubicBezTo>
                          <a:pt x="10885" y="20184"/>
                          <a:pt x="10830" y="20215"/>
                          <a:pt x="10782" y="20237"/>
                        </a:cubicBezTo>
                        <a:cubicBezTo>
                          <a:pt x="10774" y="20218"/>
                          <a:pt x="10707" y="20178"/>
                          <a:pt x="10666" y="20147"/>
                        </a:cubicBezTo>
                        <a:cubicBezTo>
                          <a:pt x="7368" y="17300"/>
                          <a:pt x="1799" y="12497"/>
                          <a:pt x="1799" y="8101"/>
                        </a:cubicBezTo>
                        <a:cubicBezTo>
                          <a:pt x="1799" y="4378"/>
                          <a:pt x="5838" y="1350"/>
                          <a:pt x="10800" y="1350"/>
                        </a:cubicBezTo>
                        <a:cubicBezTo>
                          <a:pt x="15762" y="1350"/>
                          <a:pt x="19800" y="4378"/>
                          <a:pt x="19800" y="8101"/>
                        </a:cubicBezTo>
                        <a:cubicBezTo>
                          <a:pt x="19800" y="12497"/>
                          <a:pt x="14231" y="17300"/>
                          <a:pt x="10904" y="20170"/>
                        </a:cubicBezTo>
                        <a:moveTo>
                          <a:pt x="10800" y="0"/>
                        </a:moveTo>
                        <a:cubicBezTo>
                          <a:pt x="4844" y="0"/>
                          <a:pt x="0" y="3588"/>
                          <a:pt x="0" y="8101"/>
                        </a:cubicBezTo>
                        <a:cubicBezTo>
                          <a:pt x="0" y="12826"/>
                          <a:pt x="5400" y="17660"/>
                          <a:pt x="9337" y="21056"/>
                        </a:cubicBezTo>
                        <a:cubicBezTo>
                          <a:pt x="9352" y="21070"/>
                          <a:pt x="9984" y="21599"/>
                          <a:pt x="10766" y="21599"/>
                        </a:cubicBezTo>
                        <a:lnTo>
                          <a:pt x="10834" y="21599"/>
                        </a:lnTo>
                        <a:cubicBezTo>
                          <a:pt x="11615" y="21599"/>
                          <a:pt x="12247" y="21070"/>
                          <a:pt x="12262" y="21056"/>
                        </a:cubicBezTo>
                        <a:cubicBezTo>
                          <a:pt x="16200" y="17660"/>
                          <a:pt x="21599" y="12826"/>
                          <a:pt x="21599" y="8101"/>
                        </a:cubicBezTo>
                        <a:cubicBezTo>
                          <a:pt x="21599" y="3588"/>
                          <a:pt x="16755" y="0"/>
                          <a:pt x="10800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txBody>
                  <a:bodyPr lIns="38100" tIns="38100" rIns="38100" bIns="38100" anchor="ctr"/>
                  <a:lstStyle/>
                  <a:p>
                    <a:pPr defTabSz="457200"/>
                    <a:endParaRPr lang="en-US" sz="300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endParaRPr>
                  </a:p>
                </p:txBody>
              </p:sp>
            </p:grpSp>
          </p:grpSp>
        </p:grpSp>
      </p:grpSp>
      <p:sp>
        <p:nvSpPr>
          <p:cNvPr id="63" name="Rectangle 55"/>
          <p:cNvSpPr/>
          <p:nvPr/>
        </p:nvSpPr>
        <p:spPr>
          <a:xfrm>
            <a:off x="3392737" y="4725131"/>
            <a:ext cx="283995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ms-MY" sz="1600" dirty="0">
                <a:solidFill>
                  <a:srgbClr val="181717"/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rPr>
              <a:t>以</a:t>
            </a:r>
            <a:r>
              <a:rPr lang="zh-CN" altLang="ms-MY" dirty="0">
                <a:solidFill>
                  <a:srgbClr val="181717"/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rPr>
              <a:t>偶像为教程素材，兴趣浓</a:t>
            </a:r>
            <a:endParaRPr lang="zh-CN" altLang="ms-MY" dirty="0">
              <a:solidFill>
                <a:schemeClr val="bg1">
                  <a:lumMod val="65000"/>
                </a:schemeClr>
              </a:solidFill>
              <a:latin typeface="Open Sans Light" pitchFamily="34" charset="0"/>
              <a:ea typeface="宋体" panose="02010600030101010101" pitchFamily="2" charset="-122"/>
              <a:cs typeface="Open Sans Light" pitchFamily="34" charset="0"/>
            </a:endParaRPr>
          </a:p>
          <a:p>
            <a:pPr algn="ctr"/>
            <a:endParaRPr lang="zh-CN" altLang="ms-MY" sz="1400" dirty="0">
              <a:solidFill>
                <a:schemeClr val="bg1">
                  <a:lumMod val="65000"/>
                </a:schemeClr>
              </a:solidFill>
              <a:latin typeface="Open Sans Light" pitchFamily="34" charset="0"/>
              <a:ea typeface="宋体" panose="02010600030101010101" pitchFamily="2" charset="-122"/>
              <a:cs typeface="Open Sans Light" pitchFamily="34" charset="0"/>
            </a:endParaRPr>
          </a:p>
        </p:txBody>
      </p:sp>
      <p:sp>
        <p:nvSpPr>
          <p:cNvPr id="64" name="Rectangle 55"/>
          <p:cNvSpPr/>
          <p:nvPr/>
        </p:nvSpPr>
        <p:spPr>
          <a:xfrm>
            <a:off x="6209629" y="4725131"/>
            <a:ext cx="2482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ms-MY" dirty="0">
                <a:solidFill>
                  <a:srgbClr val="181717"/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rPr>
              <a:t>完善的激励机制</a:t>
            </a:r>
          </a:p>
        </p:txBody>
      </p:sp>
      <p:sp>
        <p:nvSpPr>
          <p:cNvPr id="65" name="Rectangle 55"/>
          <p:cNvSpPr/>
          <p:nvPr/>
        </p:nvSpPr>
        <p:spPr>
          <a:xfrm>
            <a:off x="8954533" y="4725131"/>
            <a:ext cx="2482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ms-MY" dirty="0">
                <a:solidFill>
                  <a:srgbClr val="181717"/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rPr>
              <a:t>提供交流的平台与伙伴</a:t>
            </a:r>
          </a:p>
          <a:p>
            <a:pPr algn="ctr"/>
            <a:endParaRPr lang="zh-CN" altLang="ms-MY" sz="1400" dirty="0">
              <a:solidFill>
                <a:srgbClr val="181717"/>
              </a:solidFill>
              <a:latin typeface="Open Sans Light" pitchFamily="34" charset="0"/>
              <a:ea typeface="宋体" panose="02010600030101010101" pitchFamily="2" charset="-122"/>
              <a:cs typeface="Open Sans Light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61B5D5-4564-40B6-8BF9-4B481967B048}"/>
              </a:ext>
            </a:extLst>
          </p:cNvPr>
          <p:cNvSpPr/>
          <p:nvPr/>
        </p:nvSpPr>
        <p:spPr>
          <a:xfrm>
            <a:off x="1113334" y="136222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对于用户：</a:t>
            </a:r>
          </a:p>
        </p:txBody>
      </p:sp>
    </p:spTree>
    <p:extLst>
      <p:ext uri="{BB962C8B-B14F-4D97-AF65-F5344CB8AC3E}">
        <p14:creationId xmlns:p14="http://schemas.microsoft.com/office/powerpoint/2010/main" val="634107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 flipH="1">
            <a:off x="816031" y="2943485"/>
            <a:ext cx="10336816" cy="1"/>
          </a:xfrm>
          <a:prstGeom prst="line">
            <a:avLst/>
          </a:prstGeom>
          <a:ln>
            <a:solidFill>
              <a:srgbClr val="524F6A">
                <a:alpha val="2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 flipH="1">
            <a:off x="525374" y="2425473"/>
            <a:ext cx="1072390" cy="1077218"/>
          </a:xfrm>
          <a:prstGeom prst="ellipse">
            <a:avLst/>
          </a:prstGeom>
          <a:solidFill>
            <a:srgbClr val="FF6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4606493" y="2441356"/>
            <a:ext cx="1049281" cy="10795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7" name="椭圆 6"/>
          <p:cNvSpPr/>
          <p:nvPr/>
        </p:nvSpPr>
        <p:spPr>
          <a:xfrm flipH="1">
            <a:off x="3256883" y="2433413"/>
            <a:ext cx="1072391" cy="10795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8" name="椭圆 7"/>
          <p:cNvSpPr/>
          <p:nvPr/>
        </p:nvSpPr>
        <p:spPr>
          <a:xfrm flipH="1">
            <a:off x="6135766" y="2441356"/>
            <a:ext cx="1034169" cy="10795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9" name="椭圆 8"/>
          <p:cNvSpPr/>
          <p:nvPr/>
        </p:nvSpPr>
        <p:spPr>
          <a:xfrm flipH="1">
            <a:off x="7528809" y="2441357"/>
            <a:ext cx="1034170" cy="1063666"/>
          </a:xfrm>
          <a:prstGeom prst="ellipse">
            <a:avLst/>
          </a:prstGeom>
          <a:solidFill>
            <a:srgbClr val="1B6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6</a:t>
            </a:r>
            <a:endParaRPr lang="zh-CN" altLang="en-US" sz="3600" dirty="0"/>
          </a:p>
        </p:txBody>
      </p:sp>
      <p:sp>
        <p:nvSpPr>
          <p:cNvPr id="10" name="椭圆 9"/>
          <p:cNvSpPr/>
          <p:nvPr/>
        </p:nvSpPr>
        <p:spPr>
          <a:xfrm flipH="1">
            <a:off x="8853635" y="2425474"/>
            <a:ext cx="1102385" cy="10954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7</a:t>
            </a:r>
            <a:endParaRPr lang="zh-CN" altLang="en-US" sz="3600" dirty="0"/>
          </a:p>
        </p:txBody>
      </p:sp>
      <p:sp>
        <p:nvSpPr>
          <p:cNvPr id="13" name="文本框 12"/>
          <p:cNvSpPr txBox="1"/>
          <p:nvPr/>
        </p:nvSpPr>
        <p:spPr>
          <a:xfrm flipH="1">
            <a:off x="1778487" y="3685961"/>
            <a:ext cx="1361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4" name="文本框 13"/>
          <p:cNvSpPr txBox="1"/>
          <p:nvPr/>
        </p:nvSpPr>
        <p:spPr>
          <a:xfrm flipH="1">
            <a:off x="4571876" y="3685961"/>
            <a:ext cx="1297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运营模式</a:t>
            </a:r>
          </a:p>
        </p:txBody>
      </p:sp>
      <p:sp>
        <p:nvSpPr>
          <p:cNvPr id="15" name="文本框 14"/>
          <p:cNvSpPr txBox="1"/>
          <p:nvPr/>
        </p:nvSpPr>
        <p:spPr>
          <a:xfrm flipH="1">
            <a:off x="3255399" y="3685961"/>
            <a:ext cx="1283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16" name="文本框 15"/>
          <p:cNvSpPr txBox="1"/>
          <p:nvPr/>
        </p:nvSpPr>
        <p:spPr>
          <a:xfrm flipH="1">
            <a:off x="6031649" y="3685961"/>
            <a:ext cx="1283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</a:p>
        </p:txBody>
      </p:sp>
      <p:sp>
        <p:nvSpPr>
          <p:cNvPr id="17" name="文本框 16"/>
          <p:cNvSpPr txBox="1"/>
          <p:nvPr/>
        </p:nvSpPr>
        <p:spPr>
          <a:xfrm flipH="1">
            <a:off x="7477480" y="3685961"/>
            <a:ext cx="1283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1B6A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竞争优势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21749" y="742753"/>
            <a:ext cx="2533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8761459" y="3685961"/>
            <a:ext cx="1283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风险估计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51F2E88-E128-416C-8552-048D3AFEFB68}"/>
              </a:ext>
            </a:extLst>
          </p:cNvPr>
          <p:cNvSpPr/>
          <p:nvPr/>
        </p:nvSpPr>
        <p:spPr>
          <a:xfrm flipH="1">
            <a:off x="10254819" y="2425474"/>
            <a:ext cx="1090719" cy="1095432"/>
          </a:xfrm>
          <a:prstGeom prst="ellipse">
            <a:avLst/>
          </a:prstGeom>
          <a:solidFill>
            <a:srgbClr val="74A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8</a:t>
            </a:r>
            <a:endParaRPr lang="zh-CN" altLang="en-US" sz="3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3C767BA-2877-4F73-8D14-D9EFF7453905}"/>
              </a:ext>
            </a:extLst>
          </p:cNvPr>
          <p:cNvSpPr txBox="1"/>
          <p:nvPr/>
        </p:nvSpPr>
        <p:spPr>
          <a:xfrm flipH="1">
            <a:off x="10158189" y="3685961"/>
            <a:ext cx="1283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74AD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en-US" altLang="zh-CN" sz="3200" dirty="0">
              <a:solidFill>
                <a:srgbClr val="74AD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>
                <a:solidFill>
                  <a:srgbClr val="74AD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621CB14-5C28-49B5-9735-3A7507106BEE}"/>
              </a:ext>
            </a:extLst>
          </p:cNvPr>
          <p:cNvSpPr/>
          <p:nvPr/>
        </p:nvSpPr>
        <p:spPr>
          <a:xfrm flipH="1">
            <a:off x="1888420" y="2425473"/>
            <a:ext cx="1072390" cy="109543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21C319-5C64-4537-945D-2E49EC6786DD}"/>
              </a:ext>
            </a:extLst>
          </p:cNvPr>
          <p:cNvSpPr txBox="1"/>
          <p:nvPr/>
        </p:nvSpPr>
        <p:spPr>
          <a:xfrm flipH="1">
            <a:off x="340105" y="3685961"/>
            <a:ext cx="1361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6E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1016916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/>
      <p:bldP spid="17" grpId="0"/>
      <p:bldP spid="26" grpId="0"/>
      <p:bldP spid="27" grpId="0" animBg="1"/>
      <p:bldP spid="28" grpId="0"/>
      <p:bldP spid="18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3"/>
          <p:cNvGrpSpPr/>
          <p:nvPr/>
        </p:nvGrpSpPr>
        <p:grpSpPr>
          <a:xfrm>
            <a:off x="2912166" y="1223395"/>
            <a:ext cx="8021159" cy="1060451"/>
            <a:chOff x="2184124" y="917545"/>
            <a:chExt cx="6015869" cy="795339"/>
          </a:xfrm>
        </p:grpSpPr>
        <p:sp>
          <p:nvSpPr>
            <p:cNvPr id="5" name="Rectangle 66"/>
            <p:cNvSpPr/>
            <p:nvPr/>
          </p:nvSpPr>
          <p:spPr>
            <a:xfrm>
              <a:off x="3684321" y="1171700"/>
              <a:ext cx="1071570" cy="285752"/>
            </a:xfrm>
            <a:prstGeom prst="rect">
              <a:avLst/>
            </a:prstGeom>
            <a:solidFill>
              <a:srgbClr val="1B6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" name="Rectangle 45"/>
            <p:cNvSpPr/>
            <p:nvPr/>
          </p:nvSpPr>
          <p:spPr>
            <a:xfrm>
              <a:off x="5004356" y="917545"/>
              <a:ext cx="3195637" cy="795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网络流量劫持、搜索返回劫持、网站被黑挂马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数据存取风险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网上支付风险</a:t>
              </a:r>
              <a:endParaRPr lang="zh-CN" sz="1400" kern="100" dirty="0">
                <a:solidFill>
                  <a:schemeClr val="bg1">
                    <a:lumMod val="65000"/>
                  </a:schemeClr>
                </a:solidFill>
                <a:effectLst/>
                <a:latin typeface="Open Sans Light" pitchFamily="34" charset="0"/>
                <a:ea typeface="Open Sans Light" pitchFamily="34" charset="0"/>
                <a:cs typeface="Open Sans Light" pitchFamily="34" charset="0"/>
                <a:sym typeface="+mn-ea"/>
              </a:endParaRPr>
            </a:p>
          </p:txBody>
        </p:sp>
        <p:sp>
          <p:nvSpPr>
            <p:cNvPr id="7" name="Rectangle 46"/>
            <p:cNvSpPr/>
            <p:nvPr/>
          </p:nvSpPr>
          <p:spPr>
            <a:xfrm>
              <a:off x="3755759" y="1166352"/>
              <a:ext cx="859851" cy="284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5" b="1" dirty="0"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技术风险</a:t>
              </a:r>
            </a:p>
          </p:txBody>
        </p:sp>
        <p:cxnSp>
          <p:nvCxnSpPr>
            <p:cNvPr id="8" name="Straight Connector 21"/>
            <p:cNvCxnSpPr/>
            <p:nvPr/>
          </p:nvCxnSpPr>
          <p:spPr>
            <a:xfrm>
              <a:off x="2184124" y="1314576"/>
              <a:ext cx="1357322" cy="1588"/>
            </a:xfrm>
            <a:prstGeom prst="line">
              <a:avLst/>
            </a:prstGeom>
            <a:ln w="12700">
              <a:solidFill>
                <a:srgbClr val="1B6AA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4"/>
          <p:cNvGrpSpPr/>
          <p:nvPr/>
        </p:nvGrpSpPr>
        <p:grpSpPr>
          <a:xfrm>
            <a:off x="3072779" y="2474374"/>
            <a:ext cx="9022091" cy="1060451"/>
            <a:chOff x="2304584" y="1855779"/>
            <a:chExt cx="6766568" cy="795338"/>
          </a:xfrm>
        </p:grpSpPr>
        <p:sp>
          <p:nvSpPr>
            <p:cNvPr id="10" name="Rectangle 67"/>
            <p:cNvSpPr/>
            <p:nvPr/>
          </p:nvSpPr>
          <p:spPr>
            <a:xfrm>
              <a:off x="3804782" y="2017806"/>
              <a:ext cx="1071570" cy="285752"/>
            </a:xfrm>
            <a:prstGeom prst="rect">
              <a:avLst/>
            </a:prstGeom>
            <a:solidFill>
              <a:srgbClr val="48B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11" name="Straight Connector 24"/>
            <p:cNvCxnSpPr/>
            <p:nvPr/>
          </p:nvCxnSpPr>
          <p:spPr>
            <a:xfrm>
              <a:off x="2304584" y="2160681"/>
              <a:ext cx="1357322" cy="2011"/>
            </a:xfrm>
            <a:prstGeom prst="line">
              <a:avLst/>
            </a:prstGeom>
            <a:ln w="12700">
              <a:solidFill>
                <a:srgbClr val="48B49C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51"/>
            <p:cNvSpPr/>
            <p:nvPr/>
          </p:nvSpPr>
          <p:spPr>
            <a:xfrm>
              <a:off x="5280202" y="1855779"/>
              <a:ext cx="3790950" cy="795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使用</a:t>
              </a:r>
              <a:r>
                <a:rPr lang="en-US" sz="1400" kern="100" dirty="0">
                  <a:effectLst/>
                  <a:sym typeface="+mn-ea"/>
                </a:rPr>
                <a:t>HTTPS</a:t>
              </a:r>
              <a:r>
                <a:rPr lang="zh-CN" sz="1400" kern="100" dirty="0">
                  <a:effectLst/>
                  <a:sym typeface="+mn-ea"/>
                </a:rPr>
                <a:t>解决针对网络通道的劫持和恶意内容插入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使用第三方主机防护产品或云防护，加强服务器安全管理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与正规、信誉好的支付平台合作</a:t>
              </a:r>
              <a:endParaRPr lang="zh-CN" sz="1400" kern="100" dirty="0">
                <a:solidFill>
                  <a:schemeClr val="bg1">
                    <a:lumMod val="65000"/>
                  </a:schemeClr>
                </a:solidFill>
                <a:effectLst/>
                <a:latin typeface="Open Sans Light" pitchFamily="34" charset="0"/>
                <a:ea typeface="Open Sans Light" pitchFamily="34" charset="0"/>
                <a:cs typeface="Open Sans Light" pitchFamily="34" charset="0"/>
                <a:sym typeface="+mn-ea"/>
              </a:endParaRPr>
            </a:p>
          </p:txBody>
        </p:sp>
        <p:sp>
          <p:nvSpPr>
            <p:cNvPr id="13" name="Rectangle 54"/>
            <p:cNvSpPr/>
            <p:nvPr/>
          </p:nvSpPr>
          <p:spPr>
            <a:xfrm>
              <a:off x="3876220" y="2017806"/>
              <a:ext cx="859851" cy="2845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5" b="1" dirty="0"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应对方案</a:t>
              </a: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316750" y="1272785"/>
            <a:ext cx="2187053" cy="4688069"/>
            <a:chOff x="3753851" y="1202035"/>
            <a:chExt cx="1640290" cy="3516052"/>
          </a:xfrm>
        </p:grpSpPr>
        <p:sp>
          <p:nvSpPr>
            <p:cNvPr id="15" name="Freeform 21"/>
            <p:cNvSpPr/>
            <p:nvPr/>
          </p:nvSpPr>
          <p:spPr bwMode="auto">
            <a:xfrm>
              <a:off x="4300613" y="3341199"/>
              <a:ext cx="271386" cy="83812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4" y="3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14"/>
                </a:cxn>
                <a:cxn ang="0">
                  <a:pos x="3" y="18"/>
                </a:cxn>
                <a:cxn ang="0">
                  <a:pos x="5" y="21"/>
                </a:cxn>
                <a:cxn ang="0">
                  <a:pos x="68" y="21"/>
                </a:cxn>
                <a:cxn ang="0">
                  <a:pos x="68" y="0"/>
                </a:cxn>
              </a:cxnLst>
              <a:rect l="0" t="0" r="r" b="b"/>
              <a:pathLst>
                <a:path w="68" h="21">
                  <a:moveTo>
                    <a:pt x="68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14"/>
                  </a:lnTo>
                  <a:lnTo>
                    <a:pt x="3" y="18"/>
                  </a:lnTo>
                  <a:lnTo>
                    <a:pt x="5" y="21"/>
                  </a:lnTo>
                  <a:lnTo>
                    <a:pt x="68" y="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C35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4152949" y="3425010"/>
              <a:ext cx="419054" cy="55075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44" y="1"/>
                </a:cxn>
                <a:cxn ang="0">
                  <a:pos x="47" y="1"/>
                </a:cxn>
                <a:cxn ang="0">
                  <a:pos x="47" y="1"/>
                </a:cxn>
                <a:cxn ang="0">
                  <a:pos x="43" y="18"/>
                </a:cxn>
                <a:cxn ang="0">
                  <a:pos x="39" y="34"/>
                </a:cxn>
                <a:cxn ang="0">
                  <a:pos x="28" y="68"/>
                </a:cxn>
                <a:cxn ang="0">
                  <a:pos x="15" y="103"/>
                </a:cxn>
                <a:cxn ang="0">
                  <a:pos x="0" y="138"/>
                </a:cxn>
                <a:cxn ang="0">
                  <a:pos x="60" y="138"/>
                </a:cxn>
                <a:cxn ang="0">
                  <a:pos x="60" y="138"/>
                </a:cxn>
                <a:cxn ang="0">
                  <a:pos x="71" y="94"/>
                </a:cxn>
                <a:cxn ang="0">
                  <a:pos x="77" y="65"/>
                </a:cxn>
                <a:cxn ang="0">
                  <a:pos x="80" y="53"/>
                </a:cxn>
                <a:cxn ang="0">
                  <a:pos x="81" y="44"/>
                </a:cxn>
                <a:cxn ang="0">
                  <a:pos x="105" y="44"/>
                </a:cxn>
                <a:cxn ang="0">
                  <a:pos x="105" y="44"/>
                </a:cxn>
                <a:cxn ang="0">
                  <a:pos x="105" y="0"/>
                </a:cxn>
                <a:cxn ang="0">
                  <a:pos x="42" y="0"/>
                </a:cxn>
              </a:cxnLst>
              <a:rect l="0" t="0" r="r" b="b"/>
              <a:pathLst>
                <a:path w="105" h="138">
                  <a:moveTo>
                    <a:pt x="42" y="0"/>
                  </a:moveTo>
                  <a:lnTo>
                    <a:pt x="42" y="0"/>
                  </a:lnTo>
                  <a:lnTo>
                    <a:pt x="44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3" y="18"/>
                  </a:lnTo>
                  <a:lnTo>
                    <a:pt x="39" y="34"/>
                  </a:lnTo>
                  <a:lnTo>
                    <a:pt x="28" y="68"/>
                  </a:lnTo>
                  <a:lnTo>
                    <a:pt x="15" y="103"/>
                  </a:lnTo>
                  <a:lnTo>
                    <a:pt x="0" y="138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71" y="94"/>
                  </a:lnTo>
                  <a:lnTo>
                    <a:pt x="77" y="65"/>
                  </a:lnTo>
                  <a:lnTo>
                    <a:pt x="80" y="53"/>
                  </a:lnTo>
                  <a:lnTo>
                    <a:pt x="81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5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B12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4472227" y="1202035"/>
              <a:ext cx="99776" cy="5028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24" y="0"/>
                </a:cxn>
                <a:cxn ang="0">
                  <a:pos x="24" y="34"/>
                </a:cxn>
                <a:cxn ang="0">
                  <a:pos x="24" y="34"/>
                </a:cxn>
                <a:cxn ang="0">
                  <a:pos x="23" y="35"/>
                </a:cxn>
                <a:cxn ang="0">
                  <a:pos x="21" y="37"/>
                </a:cxn>
                <a:cxn ang="0">
                  <a:pos x="21" y="69"/>
                </a:cxn>
                <a:cxn ang="0">
                  <a:pos x="19" y="69"/>
                </a:cxn>
                <a:cxn ang="0">
                  <a:pos x="19" y="69"/>
                </a:cxn>
                <a:cxn ang="0">
                  <a:pos x="17" y="69"/>
                </a:cxn>
                <a:cxn ang="0">
                  <a:pos x="16" y="70"/>
                </a:cxn>
                <a:cxn ang="0">
                  <a:pos x="14" y="72"/>
                </a:cxn>
                <a:cxn ang="0">
                  <a:pos x="14" y="73"/>
                </a:cxn>
                <a:cxn ang="0">
                  <a:pos x="14" y="73"/>
                </a:cxn>
                <a:cxn ang="0">
                  <a:pos x="15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8" y="77"/>
                </a:cxn>
                <a:cxn ang="0">
                  <a:pos x="6" y="78"/>
                </a:cxn>
                <a:cxn ang="0">
                  <a:pos x="5" y="80"/>
                </a:cxn>
                <a:cxn ang="0">
                  <a:pos x="4" y="83"/>
                </a:cxn>
                <a:cxn ang="0">
                  <a:pos x="4" y="88"/>
                </a:cxn>
                <a:cxn ang="0">
                  <a:pos x="4" y="88"/>
                </a:cxn>
                <a:cxn ang="0">
                  <a:pos x="5" y="91"/>
                </a:cxn>
                <a:cxn ang="0">
                  <a:pos x="5" y="91"/>
                </a:cxn>
                <a:cxn ang="0">
                  <a:pos x="3" y="92"/>
                </a:cxn>
                <a:cxn ang="0">
                  <a:pos x="1" y="93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111"/>
                </a:cxn>
                <a:cxn ang="0">
                  <a:pos x="4" y="120"/>
                </a:cxn>
                <a:cxn ang="0">
                  <a:pos x="5" y="124"/>
                </a:cxn>
                <a:cxn ang="0">
                  <a:pos x="7" y="126"/>
                </a:cxn>
                <a:cxn ang="0">
                  <a:pos x="25" y="126"/>
                </a:cxn>
                <a:cxn ang="0">
                  <a:pos x="25" y="0"/>
                </a:cxn>
              </a:cxnLst>
              <a:rect l="0" t="0" r="r" b="b"/>
              <a:pathLst>
                <a:path w="25" h="126">
                  <a:moveTo>
                    <a:pt x="25" y="0"/>
                  </a:moveTo>
                  <a:lnTo>
                    <a:pt x="25" y="0"/>
                  </a:lnTo>
                  <a:lnTo>
                    <a:pt x="24" y="0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3" y="35"/>
                  </a:lnTo>
                  <a:lnTo>
                    <a:pt x="21" y="37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7" y="69"/>
                  </a:lnTo>
                  <a:lnTo>
                    <a:pt x="16" y="70"/>
                  </a:lnTo>
                  <a:lnTo>
                    <a:pt x="14" y="72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5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8" y="77"/>
                  </a:lnTo>
                  <a:lnTo>
                    <a:pt x="6" y="78"/>
                  </a:lnTo>
                  <a:lnTo>
                    <a:pt x="5" y="80"/>
                  </a:lnTo>
                  <a:lnTo>
                    <a:pt x="4" y="83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3" y="92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111"/>
                  </a:lnTo>
                  <a:lnTo>
                    <a:pt x="4" y="120"/>
                  </a:lnTo>
                  <a:lnTo>
                    <a:pt x="5" y="124"/>
                  </a:lnTo>
                  <a:lnTo>
                    <a:pt x="7" y="126"/>
                  </a:lnTo>
                  <a:lnTo>
                    <a:pt x="25" y="1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6578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4356487" y="1704898"/>
              <a:ext cx="215513" cy="1636301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7" y="30"/>
                </a:cxn>
                <a:cxn ang="0">
                  <a:pos x="36" y="59"/>
                </a:cxn>
                <a:cxn ang="0">
                  <a:pos x="33" y="122"/>
                </a:cxn>
                <a:cxn ang="0">
                  <a:pos x="29" y="183"/>
                </a:cxn>
                <a:cxn ang="0">
                  <a:pos x="22" y="243"/>
                </a:cxn>
                <a:cxn ang="0">
                  <a:pos x="15" y="297"/>
                </a:cxn>
                <a:cxn ang="0">
                  <a:pos x="9" y="346"/>
                </a:cxn>
                <a:cxn ang="0">
                  <a:pos x="0" y="410"/>
                </a:cxn>
                <a:cxn ang="0">
                  <a:pos x="54" y="410"/>
                </a:cxn>
                <a:cxn ang="0">
                  <a:pos x="54" y="0"/>
                </a:cxn>
                <a:cxn ang="0">
                  <a:pos x="36" y="0"/>
                </a:cxn>
              </a:cxnLst>
              <a:rect l="0" t="0" r="r" b="b"/>
              <a:pathLst>
                <a:path w="54" h="410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30"/>
                  </a:lnTo>
                  <a:lnTo>
                    <a:pt x="36" y="59"/>
                  </a:lnTo>
                  <a:lnTo>
                    <a:pt x="33" y="122"/>
                  </a:lnTo>
                  <a:lnTo>
                    <a:pt x="29" y="183"/>
                  </a:lnTo>
                  <a:lnTo>
                    <a:pt x="22" y="243"/>
                  </a:lnTo>
                  <a:lnTo>
                    <a:pt x="15" y="297"/>
                  </a:lnTo>
                  <a:lnTo>
                    <a:pt x="9" y="346"/>
                  </a:lnTo>
                  <a:lnTo>
                    <a:pt x="0" y="410"/>
                  </a:lnTo>
                  <a:lnTo>
                    <a:pt x="54" y="410"/>
                  </a:lnTo>
                  <a:lnTo>
                    <a:pt x="54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C948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3753851" y="4143386"/>
              <a:ext cx="818151" cy="574701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81" y="0"/>
                </a:cxn>
                <a:cxn ang="0">
                  <a:pos x="65" y="29"/>
                </a:cxn>
                <a:cxn ang="0">
                  <a:pos x="51" y="56"/>
                </a:cxn>
                <a:cxn ang="0">
                  <a:pos x="25" y="102"/>
                </a:cxn>
                <a:cxn ang="0">
                  <a:pos x="6" y="133"/>
                </a:cxn>
                <a:cxn ang="0">
                  <a:pos x="0" y="144"/>
                </a:cxn>
                <a:cxn ang="0">
                  <a:pos x="82" y="144"/>
                </a:cxn>
                <a:cxn ang="0">
                  <a:pos x="86" y="144"/>
                </a:cxn>
                <a:cxn ang="0">
                  <a:pos x="86" y="144"/>
                </a:cxn>
                <a:cxn ang="0">
                  <a:pos x="86" y="133"/>
                </a:cxn>
                <a:cxn ang="0">
                  <a:pos x="88" y="122"/>
                </a:cxn>
                <a:cxn ang="0">
                  <a:pos x="92" y="111"/>
                </a:cxn>
                <a:cxn ang="0">
                  <a:pos x="96" y="101"/>
                </a:cxn>
                <a:cxn ang="0">
                  <a:pos x="100" y="92"/>
                </a:cxn>
                <a:cxn ang="0">
                  <a:pos x="107" y="82"/>
                </a:cxn>
                <a:cxn ang="0">
                  <a:pos x="114" y="75"/>
                </a:cxn>
                <a:cxn ang="0">
                  <a:pos x="121" y="67"/>
                </a:cxn>
                <a:cxn ang="0">
                  <a:pos x="130" y="59"/>
                </a:cxn>
                <a:cxn ang="0">
                  <a:pos x="139" y="54"/>
                </a:cxn>
                <a:cxn ang="0">
                  <a:pos x="149" y="48"/>
                </a:cxn>
                <a:cxn ang="0">
                  <a:pos x="159" y="44"/>
                </a:cxn>
                <a:cxn ang="0">
                  <a:pos x="170" y="40"/>
                </a:cxn>
                <a:cxn ang="0">
                  <a:pos x="181" y="37"/>
                </a:cxn>
                <a:cxn ang="0">
                  <a:pos x="193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0"/>
                </a:cxn>
                <a:cxn ang="0">
                  <a:pos x="81" y="0"/>
                </a:cxn>
              </a:cxnLst>
              <a:rect l="0" t="0" r="r" b="b"/>
              <a:pathLst>
                <a:path w="205" h="144">
                  <a:moveTo>
                    <a:pt x="81" y="0"/>
                  </a:moveTo>
                  <a:lnTo>
                    <a:pt x="81" y="0"/>
                  </a:lnTo>
                  <a:lnTo>
                    <a:pt x="65" y="29"/>
                  </a:lnTo>
                  <a:lnTo>
                    <a:pt x="51" y="56"/>
                  </a:lnTo>
                  <a:lnTo>
                    <a:pt x="25" y="102"/>
                  </a:lnTo>
                  <a:lnTo>
                    <a:pt x="6" y="133"/>
                  </a:lnTo>
                  <a:lnTo>
                    <a:pt x="0" y="144"/>
                  </a:lnTo>
                  <a:lnTo>
                    <a:pt x="82" y="144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6" y="133"/>
                  </a:lnTo>
                  <a:lnTo>
                    <a:pt x="88" y="122"/>
                  </a:lnTo>
                  <a:lnTo>
                    <a:pt x="92" y="111"/>
                  </a:lnTo>
                  <a:lnTo>
                    <a:pt x="96" y="101"/>
                  </a:lnTo>
                  <a:lnTo>
                    <a:pt x="100" y="92"/>
                  </a:lnTo>
                  <a:lnTo>
                    <a:pt x="107" y="82"/>
                  </a:lnTo>
                  <a:lnTo>
                    <a:pt x="114" y="75"/>
                  </a:lnTo>
                  <a:lnTo>
                    <a:pt x="121" y="67"/>
                  </a:lnTo>
                  <a:lnTo>
                    <a:pt x="130" y="59"/>
                  </a:lnTo>
                  <a:lnTo>
                    <a:pt x="139" y="54"/>
                  </a:lnTo>
                  <a:lnTo>
                    <a:pt x="149" y="48"/>
                  </a:lnTo>
                  <a:lnTo>
                    <a:pt x="159" y="44"/>
                  </a:lnTo>
                  <a:lnTo>
                    <a:pt x="170" y="40"/>
                  </a:lnTo>
                  <a:lnTo>
                    <a:pt x="181" y="37"/>
                  </a:lnTo>
                  <a:lnTo>
                    <a:pt x="193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573B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4077119" y="3975765"/>
              <a:ext cx="494881" cy="167621"/>
            </a:xfrm>
            <a:custGeom>
              <a:avLst/>
              <a:gdLst/>
              <a:ahLst/>
              <a:cxnLst>
                <a:cxn ang="0">
                  <a:pos x="124" y="3"/>
                </a:cxn>
                <a:cxn ang="0">
                  <a:pos x="124" y="3"/>
                </a:cxn>
                <a:cxn ang="0">
                  <a:pos x="79" y="3"/>
                </a:cxn>
                <a:cxn ang="0">
                  <a:pos x="79" y="3"/>
                </a:cxn>
                <a:cxn ang="0">
                  <a:pos x="79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8" y="2"/>
                </a:cxn>
                <a:cxn ang="0">
                  <a:pos x="0" y="2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0" y="42"/>
                </a:cxn>
                <a:cxn ang="0">
                  <a:pos x="124" y="42"/>
                </a:cxn>
                <a:cxn ang="0">
                  <a:pos x="124" y="3"/>
                </a:cxn>
              </a:cxnLst>
              <a:rect l="0" t="0" r="r" b="b"/>
              <a:pathLst>
                <a:path w="124" h="42">
                  <a:moveTo>
                    <a:pt x="124" y="3"/>
                  </a:moveTo>
                  <a:lnTo>
                    <a:pt x="124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7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2"/>
                  </a:lnTo>
                  <a:lnTo>
                    <a:pt x="0" y="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2"/>
                  </a:lnTo>
                  <a:lnTo>
                    <a:pt x="124" y="42"/>
                  </a:lnTo>
                  <a:lnTo>
                    <a:pt x="124" y="3"/>
                  </a:lnTo>
                  <a:close/>
                </a:path>
              </a:pathLst>
            </a:custGeom>
            <a:solidFill>
              <a:srgbClr val="FFC35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21" name="Freeform 27"/>
            <p:cNvSpPr/>
            <p:nvPr/>
          </p:nvSpPr>
          <p:spPr bwMode="auto">
            <a:xfrm>
              <a:off x="4572000" y="3975765"/>
              <a:ext cx="498873" cy="167621"/>
            </a:xfrm>
            <a:custGeom>
              <a:avLst/>
              <a:gdLst/>
              <a:ahLst/>
              <a:cxnLst>
                <a:cxn ang="0">
                  <a:pos x="125" y="40"/>
                </a:cxn>
                <a:cxn ang="0">
                  <a:pos x="125" y="2"/>
                </a:cxn>
                <a:cxn ang="0">
                  <a:pos x="106" y="2"/>
                </a:cxn>
                <a:cxn ang="0">
                  <a:pos x="106" y="2"/>
                </a:cxn>
                <a:cxn ang="0">
                  <a:pos x="106" y="0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7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2"/>
                </a:cxn>
                <a:cxn ang="0">
                  <a:pos x="125" y="42"/>
                </a:cxn>
                <a:cxn ang="0">
                  <a:pos x="125" y="42"/>
                </a:cxn>
                <a:cxn ang="0">
                  <a:pos x="125" y="40"/>
                </a:cxn>
                <a:cxn ang="0">
                  <a:pos x="125" y="40"/>
                </a:cxn>
              </a:cxnLst>
              <a:rect l="0" t="0" r="r" b="b"/>
              <a:pathLst>
                <a:path w="125" h="42">
                  <a:moveTo>
                    <a:pt x="125" y="40"/>
                  </a:moveTo>
                  <a:lnTo>
                    <a:pt x="125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7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2"/>
                  </a:lnTo>
                  <a:lnTo>
                    <a:pt x="125" y="42"/>
                  </a:lnTo>
                  <a:lnTo>
                    <a:pt x="125" y="42"/>
                  </a:lnTo>
                  <a:lnTo>
                    <a:pt x="125" y="40"/>
                  </a:lnTo>
                  <a:lnTo>
                    <a:pt x="125" y="40"/>
                  </a:lnTo>
                  <a:close/>
                </a:path>
              </a:pathLst>
            </a:custGeom>
            <a:solidFill>
              <a:srgbClr val="FFB12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28"/>
            <p:cNvSpPr/>
            <p:nvPr/>
          </p:nvSpPr>
          <p:spPr bwMode="auto">
            <a:xfrm>
              <a:off x="4572000" y="4143386"/>
              <a:ext cx="822141" cy="574701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3" y="35"/>
                </a:cxn>
                <a:cxn ang="0">
                  <a:pos x="24" y="37"/>
                </a:cxn>
                <a:cxn ang="0">
                  <a:pos x="36" y="40"/>
                </a:cxn>
                <a:cxn ang="0">
                  <a:pos x="46" y="43"/>
                </a:cxn>
                <a:cxn ang="0">
                  <a:pos x="57" y="48"/>
                </a:cxn>
                <a:cxn ang="0">
                  <a:pos x="67" y="54"/>
                </a:cxn>
                <a:cxn ang="0">
                  <a:pos x="75" y="59"/>
                </a:cxn>
                <a:cxn ang="0">
                  <a:pos x="84" y="67"/>
                </a:cxn>
                <a:cxn ang="0">
                  <a:pos x="92" y="75"/>
                </a:cxn>
                <a:cxn ang="0">
                  <a:pos x="99" y="82"/>
                </a:cxn>
                <a:cxn ang="0">
                  <a:pos x="105" y="92"/>
                </a:cxn>
                <a:cxn ang="0">
                  <a:pos x="109" y="101"/>
                </a:cxn>
                <a:cxn ang="0">
                  <a:pos x="114" y="111"/>
                </a:cxn>
                <a:cxn ang="0">
                  <a:pos x="117" y="122"/>
                </a:cxn>
                <a:cxn ang="0">
                  <a:pos x="119" y="133"/>
                </a:cxn>
                <a:cxn ang="0">
                  <a:pos x="120" y="144"/>
                </a:cxn>
                <a:cxn ang="0">
                  <a:pos x="126" y="144"/>
                </a:cxn>
                <a:cxn ang="0">
                  <a:pos x="206" y="144"/>
                </a:cxn>
                <a:cxn ang="0">
                  <a:pos x="206" y="144"/>
                </a:cxn>
                <a:cxn ang="0">
                  <a:pos x="199" y="133"/>
                </a:cxn>
                <a:cxn ang="0">
                  <a:pos x="181" y="102"/>
                </a:cxn>
                <a:cxn ang="0">
                  <a:pos x="154" y="56"/>
                </a:cxn>
                <a:cxn ang="0">
                  <a:pos x="140" y="29"/>
                </a:cxn>
                <a:cxn ang="0">
                  <a:pos x="125" y="0"/>
                </a:cxn>
                <a:cxn ang="0">
                  <a:pos x="125" y="0"/>
                </a:cxn>
              </a:cxnLst>
              <a:rect l="0" t="0" r="r" b="b"/>
              <a:pathLst>
                <a:path w="206" h="144">
                  <a:moveTo>
                    <a:pt x="125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3" y="35"/>
                  </a:lnTo>
                  <a:lnTo>
                    <a:pt x="24" y="37"/>
                  </a:lnTo>
                  <a:lnTo>
                    <a:pt x="36" y="40"/>
                  </a:lnTo>
                  <a:lnTo>
                    <a:pt x="46" y="43"/>
                  </a:lnTo>
                  <a:lnTo>
                    <a:pt x="57" y="48"/>
                  </a:lnTo>
                  <a:lnTo>
                    <a:pt x="67" y="54"/>
                  </a:lnTo>
                  <a:lnTo>
                    <a:pt x="75" y="59"/>
                  </a:lnTo>
                  <a:lnTo>
                    <a:pt x="84" y="67"/>
                  </a:lnTo>
                  <a:lnTo>
                    <a:pt x="92" y="75"/>
                  </a:lnTo>
                  <a:lnTo>
                    <a:pt x="99" y="82"/>
                  </a:lnTo>
                  <a:lnTo>
                    <a:pt x="105" y="92"/>
                  </a:lnTo>
                  <a:lnTo>
                    <a:pt x="109" y="101"/>
                  </a:lnTo>
                  <a:lnTo>
                    <a:pt x="114" y="111"/>
                  </a:lnTo>
                  <a:lnTo>
                    <a:pt x="117" y="122"/>
                  </a:lnTo>
                  <a:lnTo>
                    <a:pt x="119" y="133"/>
                  </a:lnTo>
                  <a:lnTo>
                    <a:pt x="120" y="144"/>
                  </a:lnTo>
                  <a:lnTo>
                    <a:pt x="126" y="144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199" y="133"/>
                  </a:lnTo>
                  <a:lnTo>
                    <a:pt x="181" y="102"/>
                  </a:lnTo>
                  <a:lnTo>
                    <a:pt x="154" y="56"/>
                  </a:lnTo>
                  <a:lnTo>
                    <a:pt x="140" y="29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6E5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Freeform 29"/>
            <p:cNvSpPr/>
            <p:nvPr/>
          </p:nvSpPr>
          <p:spPr bwMode="auto">
            <a:xfrm>
              <a:off x="4572000" y="1202035"/>
              <a:ext cx="103765" cy="502863"/>
            </a:xfrm>
            <a:custGeom>
              <a:avLst/>
              <a:gdLst/>
              <a:ahLst/>
              <a:cxnLst>
                <a:cxn ang="0">
                  <a:pos x="26" y="98"/>
                </a:cxn>
                <a:cxn ang="0">
                  <a:pos x="26" y="98"/>
                </a:cxn>
                <a:cxn ang="0">
                  <a:pos x="26" y="95"/>
                </a:cxn>
                <a:cxn ang="0">
                  <a:pos x="25" y="93"/>
                </a:cxn>
                <a:cxn ang="0">
                  <a:pos x="23" y="92"/>
                </a:cxn>
                <a:cxn ang="0">
                  <a:pos x="21" y="91"/>
                </a:cxn>
                <a:cxn ang="0">
                  <a:pos x="21" y="91"/>
                </a:cxn>
                <a:cxn ang="0">
                  <a:pos x="22" y="88"/>
                </a:cxn>
                <a:cxn ang="0">
                  <a:pos x="22" y="83"/>
                </a:cxn>
                <a:cxn ang="0">
                  <a:pos x="22" y="83"/>
                </a:cxn>
                <a:cxn ang="0">
                  <a:pos x="22" y="80"/>
                </a:cxn>
                <a:cxn ang="0">
                  <a:pos x="19" y="78"/>
                </a:cxn>
                <a:cxn ang="0">
                  <a:pos x="17" y="77"/>
                </a:cxn>
                <a:cxn ang="0">
                  <a:pos x="14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2" y="73"/>
                </a:cxn>
                <a:cxn ang="0">
                  <a:pos x="12" y="73"/>
                </a:cxn>
                <a:cxn ang="0">
                  <a:pos x="12" y="72"/>
                </a:cxn>
                <a:cxn ang="0">
                  <a:pos x="11" y="70"/>
                </a:cxn>
                <a:cxn ang="0">
                  <a:pos x="9" y="69"/>
                </a:cxn>
                <a:cxn ang="0">
                  <a:pos x="6" y="69"/>
                </a:cxn>
                <a:cxn ang="0">
                  <a:pos x="4" y="6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26"/>
                </a:cxn>
                <a:cxn ang="0">
                  <a:pos x="19" y="126"/>
                </a:cxn>
                <a:cxn ang="0">
                  <a:pos x="19" y="126"/>
                </a:cxn>
                <a:cxn ang="0">
                  <a:pos x="21" y="124"/>
                </a:cxn>
                <a:cxn ang="0">
                  <a:pos x="22" y="120"/>
                </a:cxn>
                <a:cxn ang="0">
                  <a:pos x="24" y="111"/>
                </a:cxn>
                <a:cxn ang="0">
                  <a:pos x="26" y="98"/>
                </a:cxn>
                <a:cxn ang="0">
                  <a:pos x="26" y="98"/>
                </a:cxn>
              </a:cxnLst>
              <a:rect l="0" t="0" r="r" b="b"/>
              <a:pathLst>
                <a:path w="26" h="126">
                  <a:moveTo>
                    <a:pt x="26" y="98"/>
                  </a:moveTo>
                  <a:lnTo>
                    <a:pt x="26" y="98"/>
                  </a:lnTo>
                  <a:lnTo>
                    <a:pt x="26" y="95"/>
                  </a:lnTo>
                  <a:lnTo>
                    <a:pt x="25" y="93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2" y="88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0"/>
                  </a:lnTo>
                  <a:lnTo>
                    <a:pt x="19" y="78"/>
                  </a:lnTo>
                  <a:lnTo>
                    <a:pt x="17" y="77"/>
                  </a:lnTo>
                  <a:lnTo>
                    <a:pt x="14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1" y="70"/>
                  </a:lnTo>
                  <a:lnTo>
                    <a:pt x="9" y="69"/>
                  </a:lnTo>
                  <a:lnTo>
                    <a:pt x="6" y="69"/>
                  </a:lnTo>
                  <a:lnTo>
                    <a:pt x="4" y="6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26"/>
                  </a:lnTo>
                  <a:lnTo>
                    <a:pt x="19" y="126"/>
                  </a:lnTo>
                  <a:lnTo>
                    <a:pt x="19" y="126"/>
                  </a:lnTo>
                  <a:lnTo>
                    <a:pt x="21" y="124"/>
                  </a:lnTo>
                  <a:lnTo>
                    <a:pt x="22" y="120"/>
                  </a:lnTo>
                  <a:lnTo>
                    <a:pt x="24" y="111"/>
                  </a:lnTo>
                  <a:lnTo>
                    <a:pt x="26" y="98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1B6A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Freeform 30"/>
            <p:cNvSpPr/>
            <p:nvPr/>
          </p:nvSpPr>
          <p:spPr bwMode="auto">
            <a:xfrm>
              <a:off x="4572000" y="1704898"/>
              <a:ext cx="223495" cy="1636301"/>
            </a:xfrm>
            <a:custGeom>
              <a:avLst/>
              <a:gdLst/>
              <a:ahLst/>
              <a:cxnLst>
                <a:cxn ang="0">
                  <a:pos x="56" y="410"/>
                </a:cxn>
                <a:cxn ang="0">
                  <a:pos x="56" y="410"/>
                </a:cxn>
                <a:cxn ang="0">
                  <a:pos x="46" y="346"/>
                </a:cxn>
                <a:cxn ang="0">
                  <a:pos x="39" y="297"/>
                </a:cxn>
                <a:cxn ang="0">
                  <a:pos x="33" y="243"/>
                </a:cxn>
                <a:cxn ang="0">
                  <a:pos x="26" y="183"/>
                </a:cxn>
                <a:cxn ang="0">
                  <a:pos x="22" y="122"/>
                </a:cxn>
                <a:cxn ang="0">
                  <a:pos x="18" y="59"/>
                </a:cxn>
                <a:cxn ang="0">
                  <a:pos x="17" y="30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0" y="410"/>
                </a:cxn>
                <a:cxn ang="0">
                  <a:pos x="56" y="410"/>
                </a:cxn>
              </a:cxnLst>
              <a:rect l="0" t="0" r="r" b="b"/>
              <a:pathLst>
                <a:path w="56" h="410">
                  <a:moveTo>
                    <a:pt x="56" y="410"/>
                  </a:moveTo>
                  <a:lnTo>
                    <a:pt x="56" y="410"/>
                  </a:lnTo>
                  <a:lnTo>
                    <a:pt x="46" y="346"/>
                  </a:lnTo>
                  <a:lnTo>
                    <a:pt x="39" y="297"/>
                  </a:lnTo>
                  <a:lnTo>
                    <a:pt x="33" y="243"/>
                  </a:lnTo>
                  <a:lnTo>
                    <a:pt x="26" y="183"/>
                  </a:lnTo>
                  <a:lnTo>
                    <a:pt x="22" y="122"/>
                  </a:lnTo>
                  <a:lnTo>
                    <a:pt x="18" y="59"/>
                  </a:lnTo>
                  <a:lnTo>
                    <a:pt x="17" y="3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410"/>
                  </a:lnTo>
                  <a:lnTo>
                    <a:pt x="56" y="410"/>
                  </a:lnTo>
                  <a:close/>
                </a:path>
              </a:pathLst>
            </a:custGeom>
            <a:solidFill>
              <a:srgbClr val="48B49C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25" name="Freeform 31"/>
            <p:cNvSpPr/>
            <p:nvPr/>
          </p:nvSpPr>
          <p:spPr bwMode="auto">
            <a:xfrm>
              <a:off x="4572000" y="3341199"/>
              <a:ext cx="279368" cy="83812"/>
            </a:xfrm>
            <a:custGeom>
              <a:avLst/>
              <a:gdLst/>
              <a:ahLst/>
              <a:cxnLst>
                <a:cxn ang="0">
                  <a:pos x="70" y="8"/>
                </a:cxn>
                <a:cxn ang="0">
                  <a:pos x="70" y="8"/>
                </a:cxn>
                <a:cxn ang="0">
                  <a:pos x="69" y="6"/>
                </a:cxn>
                <a:cxn ang="0">
                  <a:pos x="68" y="4"/>
                </a:cxn>
                <a:cxn ang="0">
                  <a:pos x="66" y="3"/>
                </a:cxn>
                <a:cxn ang="0">
                  <a:pos x="62" y="2"/>
                </a:cxn>
                <a:cxn ang="0">
                  <a:pos x="56" y="2"/>
                </a:cxn>
                <a:cxn ang="0">
                  <a:pos x="56" y="2"/>
                </a:cxn>
                <a:cxn ang="0">
                  <a:pos x="56" y="0"/>
                </a:cxn>
                <a:cxn ang="0">
                  <a:pos x="0" y="0"/>
                </a:cxn>
                <a:cxn ang="0">
                  <a:pos x="0" y="21"/>
                </a:cxn>
                <a:cxn ang="0">
                  <a:pos x="63" y="21"/>
                </a:cxn>
                <a:cxn ang="0">
                  <a:pos x="63" y="21"/>
                </a:cxn>
                <a:cxn ang="0">
                  <a:pos x="67" y="18"/>
                </a:cxn>
                <a:cxn ang="0">
                  <a:pos x="68" y="14"/>
                </a:cxn>
                <a:cxn ang="0">
                  <a:pos x="70" y="8"/>
                </a:cxn>
                <a:cxn ang="0">
                  <a:pos x="70" y="8"/>
                </a:cxn>
              </a:cxnLst>
              <a:rect l="0" t="0" r="r" b="b"/>
              <a:pathLst>
                <a:path w="70" h="21">
                  <a:moveTo>
                    <a:pt x="70" y="8"/>
                  </a:moveTo>
                  <a:lnTo>
                    <a:pt x="70" y="8"/>
                  </a:lnTo>
                  <a:lnTo>
                    <a:pt x="69" y="6"/>
                  </a:lnTo>
                  <a:lnTo>
                    <a:pt x="68" y="4"/>
                  </a:lnTo>
                  <a:lnTo>
                    <a:pt x="66" y="3"/>
                  </a:lnTo>
                  <a:lnTo>
                    <a:pt x="6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7" y="18"/>
                  </a:lnTo>
                  <a:lnTo>
                    <a:pt x="68" y="14"/>
                  </a:lnTo>
                  <a:lnTo>
                    <a:pt x="70" y="8"/>
                  </a:lnTo>
                  <a:lnTo>
                    <a:pt x="70" y="8"/>
                  </a:lnTo>
                  <a:close/>
                </a:path>
              </a:pathLst>
            </a:custGeom>
            <a:solidFill>
              <a:srgbClr val="FFB12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32"/>
            <p:cNvSpPr/>
            <p:nvPr/>
          </p:nvSpPr>
          <p:spPr bwMode="auto">
            <a:xfrm>
              <a:off x="4572000" y="3425010"/>
              <a:ext cx="423043" cy="550755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1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33" y="84"/>
                </a:cxn>
                <a:cxn ang="0">
                  <a:pos x="39" y="114"/>
                </a:cxn>
                <a:cxn ang="0">
                  <a:pos x="46" y="138"/>
                </a:cxn>
                <a:cxn ang="0">
                  <a:pos x="106" y="138"/>
                </a:cxn>
                <a:cxn ang="0">
                  <a:pos x="106" y="138"/>
                </a:cxn>
                <a:cxn ang="0">
                  <a:pos x="91" y="103"/>
                </a:cxn>
                <a:cxn ang="0">
                  <a:pos x="78" y="68"/>
                </a:cxn>
                <a:cxn ang="0">
                  <a:pos x="67" y="34"/>
                </a:cxn>
                <a:cxn ang="0">
                  <a:pos x="62" y="18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106" h="138">
                  <a:moveTo>
                    <a:pt x="59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33" y="84"/>
                  </a:lnTo>
                  <a:lnTo>
                    <a:pt x="39" y="114"/>
                  </a:lnTo>
                  <a:lnTo>
                    <a:pt x="46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91" y="103"/>
                  </a:lnTo>
                  <a:lnTo>
                    <a:pt x="78" y="68"/>
                  </a:lnTo>
                  <a:lnTo>
                    <a:pt x="67" y="34"/>
                  </a:lnTo>
                  <a:lnTo>
                    <a:pt x="62" y="18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FFC35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7" name="Group 86"/>
          <p:cNvGrpSpPr/>
          <p:nvPr/>
        </p:nvGrpSpPr>
        <p:grpSpPr>
          <a:xfrm>
            <a:off x="3886168" y="5041344"/>
            <a:ext cx="7755604" cy="1060451"/>
            <a:chOff x="2939727" y="4064705"/>
            <a:chExt cx="5816704" cy="795338"/>
          </a:xfrm>
        </p:grpSpPr>
        <p:sp>
          <p:nvSpPr>
            <p:cNvPr id="28" name="Rectangle 69"/>
            <p:cNvSpPr/>
            <p:nvPr/>
          </p:nvSpPr>
          <p:spPr>
            <a:xfrm>
              <a:off x="4349510" y="4318272"/>
              <a:ext cx="1071570" cy="285752"/>
            </a:xfrm>
            <a:prstGeom prst="rect">
              <a:avLst/>
            </a:prstGeom>
            <a:solidFill>
              <a:srgbClr val="FF6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2939727" y="4452006"/>
              <a:ext cx="1253642" cy="5099"/>
            </a:xfrm>
            <a:prstGeom prst="line">
              <a:avLst/>
            </a:prstGeom>
            <a:ln w="12700">
              <a:solidFill>
                <a:srgbClr val="FF6E5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53"/>
            <p:cNvSpPr/>
            <p:nvPr/>
          </p:nvSpPr>
          <p:spPr>
            <a:xfrm>
              <a:off x="5970349" y="4064705"/>
              <a:ext cx="2786082" cy="795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多种筹资方式相结合</a:t>
              </a: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实事求是、积极控制、及时调整</a:t>
              </a: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建立完备的财务管理制度</a:t>
              </a:r>
              <a:endParaRPr lang="zh-CN" sz="1400" kern="100" dirty="0">
                <a:solidFill>
                  <a:schemeClr val="bg1">
                    <a:lumMod val="65000"/>
                  </a:schemeClr>
                </a:solidFill>
                <a:effectLst/>
                <a:latin typeface="Open Sans Light" pitchFamily="34" charset="0"/>
                <a:ea typeface="Open Sans Light" pitchFamily="34" charset="0"/>
                <a:cs typeface="Open Sans Light" pitchFamily="34" charset="0"/>
                <a:sym typeface="+mn-ea"/>
              </a:endParaRPr>
            </a:p>
          </p:txBody>
        </p:sp>
        <p:sp>
          <p:nvSpPr>
            <p:cNvPr id="31" name="Rectangle 65"/>
            <p:cNvSpPr/>
            <p:nvPr/>
          </p:nvSpPr>
          <p:spPr>
            <a:xfrm>
              <a:off x="4367226" y="4323995"/>
              <a:ext cx="859851" cy="2845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5" b="1" dirty="0"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应对方案</a:t>
              </a:r>
            </a:p>
          </p:txBody>
        </p:sp>
      </p:grpSp>
      <p:grpSp>
        <p:nvGrpSpPr>
          <p:cNvPr id="32" name="Group 85"/>
          <p:cNvGrpSpPr/>
          <p:nvPr/>
        </p:nvGrpSpPr>
        <p:grpSpPr>
          <a:xfrm>
            <a:off x="3472289" y="3725353"/>
            <a:ext cx="7717545" cy="1060451"/>
            <a:chOff x="2304584" y="2787617"/>
            <a:chExt cx="5788158" cy="795338"/>
          </a:xfrm>
        </p:grpSpPr>
        <p:sp>
          <p:nvSpPr>
            <p:cNvPr id="33" name="Rectangle 68"/>
            <p:cNvSpPr/>
            <p:nvPr/>
          </p:nvSpPr>
          <p:spPr>
            <a:xfrm>
              <a:off x="3778626" y="2975329"/>
              <a:ext cx="1071570" cy="285752"/>
            </a:xfrm>
            <a:prstGeom prst="rect">
              <a:avLst/>
            </a:prstGeom>
            <a:solidFill>
              <a:srgbClr val="FFC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4" name="Rectangle 52"/>
            <p:cNvSpPr/>
            <p:nvPr/>
          </p:nvSpPr>
          <p:spPr>
            <a:xfrm>
              <a:off x="5306660" y="2787617"/>
              <a:ext cx="2786082" cy="795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前期资金筹集风险</a:t>
              </a: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资金配置风险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收益分配风险</a:t>
              </a:r>
              <a:endParaRPr lang="zh-CN" sz="1400" kern="100" dirty="0">
                <a:solidFill>
                  <a:schemeClr val="bg1">
                    <a:lumMod val="65000"/>
                  </a:schemeClr>
                </a:solidFill>
                <a:effectLst/>
                <a:latin typeface="Open Sans Light" pitchFamily="34" charset="0"/>
                <a:ea typeface="Open Sans Light" pitchFamily="34" charset="0"/>
                <a:cs typeface="Open Sans Light" pitchFamily="34" charset="0"/>
                <a:sym typeface="+mn-ea"/>
              </a:endParaRPr>
            </a:p>
          </p:txBody>
        </p:sp>
        <p:sp>
          <p:nvSpPr>
            <p:cNvPr id="35" name="Rectangle 64"/>
            <p:cNvSpPr/>
            <p:nvPr/>
          </p:nvSpPr>
          <p:spPr>
            <a:xfrm>
              <a:off x="3850063" y="2971434"/>
              <a:ext cx="1000132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sz="1860" b="1" kern="100" dirty="0">
                  <a:effectLst/>
                  <a:sym typeface="+mn-ea"/>
                </a:rPr>
                <a:t>资金风险</a:t>
              </a:r>
              <a:endParaRPr lang="en-US" sz="1865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36" name="Straight Connector 79"/>
            <p:cNvCxnSpPr>
              <a:cxnSpLocks/>
            </p:cNvCxnSpPr>
            <p:nvPr/>
          </p:nvCxnSpPr>
          <p:spPr>
            <a:xfrm>
              <a:off x="2304584" y="3146168"/>
              <a:ext cx="1331166" cy="2629"/>
            </a:xfrm>
            <a:prstGeom prst="line">
              <a:avLst/>
            </a:prstGeom>
            <a:ln w="12700">
              <a:solidFill>
                <a:srgbClr val="FFC35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2341102" y="377510"/>
            <a:ext cx="6724650" cy="1043840"/>
            <a:chOff x="2318533" y="460796"/>
            <a:chExt cx="6724650" cy="1043840"/>
          </a:xfrm>
        </p:grpSpPr>
        <p:sp>
          <p:nvSpPr>
            <p:cNvPr id="38" name="文本框 37"/>
            <p:cNvSpPr txBox="1"/>
            <p:nvPr/>
          </p:nvSpPr>
          <p:spPr>
            <a:xfrm>
              <a:off x="3391683" y="460796"/>
              <a:ext cx="53733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风险预测与应对方案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318533" y="1044261"/>
              <a:ext cx="67246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srgbClr val="8CCCC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7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3"/>
          <p:cNvGrpSpPr/>
          <p:nvPr/>
        </p:nvGrpSpPr>
        <p:grpSpPr>
          <a:xfrm>
            <a:off x="3085413" y="1051908"/>
            <a:ext cx="8070850" cy="1706879"/>
            <a:chOff x="2500298" y="1057742"/>
            <a:chExt cx="6053137" cy="1280162"/>
          </a:xfrm>
        </p:grpSpPr>
        <p:sp>
          <p:nvSpPr>
            <p:cNvPr id="5" name="Rectangle 66"/>
            <p:cNvSpPr/>
            <p:nvPr/>
          </p:nvSpPr>
          <p:spPr>
            <a:xfrm>
              <a:off x="4000496" y="1428742"/>
              <a:ext cx="1071570" cy="285752"/>
            </a:xfrm>
            <a:prstGeom prst="rect">
              <a:avLst/>
            </a:prstGeom>
            <a:solidFill>
              <a:srgbClr val="1B6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" name="Rectangle 45"/>
            <p:cNvSpPr/>
            <p:nvPr/>
          </p:nvSpPr>
          <p:spPr>
            <a:xfrm>
              <a:off x="5357798" y="1057742"/>
              <a:ext cx="3195637" cy="1280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知识产权法律风险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商业秘密的法律风险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公司设立中的法律风险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人力资源管理风险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endParaRPr lang="zh-CN" sz="1400" kern="100" dirty="0">
                <a:solidFill>
                  <a:schemeClr val="bg1">
                    <a:lumMod val="65000"/>
                  </a:schemeClr>
                </a:solidFill>
                <a:effectLst/>
                <a:latin typeface="Open Sans Light" pitchFamily="34" charset="0"/>
                <a:ea typeface="Open Sans Light" pitchFamily="34" charset="0"/>
                <a:cs typeface="Open Sans Light" pitchFamily="34" charset="0"/>
                <a:sym typeface="+mn-ea"/>
              </a:endParaRPr>
            </a:p>
          </p:txBody>
        </p:sp>
        <p:sp>
          <p:nvSpPr>
            <p:cNvPr id="7" name="Rectangle 46"/>
            <p:cNvSpPr/>
            <p:nvPr/>
          </p:nvSpPr>
          <p:spPr>
            <a:xfrm>
              <a:off x="4071934" y="1428742"/>
              <a:ext cx="855042" cy="283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sz="1860" kern="100" dirty="0">
                  <a:effectLst/>
                  <a:sym typeface="+mn-ea"/>
                </a:rPr>
                <a:t>法律风险</a:t>
              </a:r>
              <a:endParaRPr lang="zh-CN" altLang="en-US" sz="1860" kern="100" dirty="0">
                <a:effectLst/>
                <a:latin typeface="Open Sans" pitchFamily="34" charset="0"/>
                <a:ea typeface="宋体" panose="02010600030101010101" pitchFamily="2" charset="-122"/>
                <a:cs typeface="Open Sans" pitchFamily="34" charset="0"/>
                <a:sym typeface="+mn-ea"/>
              </a:endParaRPr>
            </a:p>
          </p:txBody>
        </p:sp>
        <p:cxnSp>
          <p:nvCxnSpPr>
            <p:cNvPr id="8" name="Straight Connector 21"/>
            <p:cNvCxnSpPr/>
            <p:nvPr/>
          </p:nvCxnSpPr>
          <p:spPr>
            <a:xfrm>
              <a:off x="2500298" y="1571618"/>
              <a:ext cx="1357322" cy="1588"/>
            </a:xfrm>
            <a:prstGeom prst="line">
              <a:avLst/>
            </a:prstGeom>
            <a:ln w="12700">
              <a:solidFill>
                <a:srgbClr val="1B6AA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4"/>
          <p:cNvGrpSpPr/>
          <p:nvPr/>
        </p:nvGrpSpPr>
        <p:grpSpPr>
          <a:xfrm>
            <a:off x="3281340" y="2539340"/>
            <a:ext cx="9031905" cy="1383664"/>
            <a:chOff x="2500298" y="2087791"/>
            <a:chExt cx="6773929" cy="1037748"/>
          </a:xfrm>
        </p:grpSpPr>
        <p:sp>
          <p:nvSpPr>
            <p:cNvPr id="10" name="Rectangle 67"/>
            <p:cNvSpPr/>
            <p:nvPr/>
          </p:nvSpPr>
          <p:spPr>
            <a:xfrm>
              <a:off x="4000496" y="2285998"/>
              <a:ext cx="1071570" cy="285752"/>
            </a:xfrm>
            <a:prstGeom prst="rect">
              <a:avLst/>
            </a:prstGeom>
            <a:solidFill>
              <a:srgbClr val="48B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11" name="Straight Connector 24"/>
            <p:cNvCxnSpPr/>
            <p:nvPr/>
          </p:nvCxnSpPr>
          <p:spPr>
            <a:xfrm>
              <a:off x="2500298" y="2428874"/>
              <a:ext cx="1357322" cy="2011"/>
            </a:xfrm>
            <a:prstGeom prst="line">
              <a:avLst/>
            </a:prstGeom>
            <a:ln w="12700">
              <a:solidFill>
                <a:srgbClr val="48B49C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51"/>
            <p:cNvSpPr/>
            <p:nvPr/>
          </p:nvSpPr>
          <p:spPr>
            <a:xfrm>
              <a:off x="5483277" y="2087791"/>
              <a:ext cx="3790950" cy="103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与用户签订相关协议，厘清责权</a:t>
              </a: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加强法律对员工行为的限制</a:t>
              </a: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严格遵守相关法律条款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决策程序化、标准化，制度规范化</a:t>
              </a:r>
              <a:endParaRPr lang="zh-CN" sz="1400" kern="100" dirty="0">
                <a:solidFill>
                  <a:schemeClr val="bg1">
                    <a:lumMod val="65000"/>
                  </a:schemeClr>
                </a:solidFill>
                <a:effectLst/>
                <a:latin typeface="Open Sans Light" pitchFamily="34" charset="0"/>
                <a:ea typeface="Open Sans Light" pitchFamily="34" charset="0"/>
                <a:cs typeface="Open Sans Light" pitchFamily="34" charset="0"/>
                <a:sym typeface="+mn-ea"/>
              </a:endParaRPr>
            </a:p>
          </p:txBody>
        </p:sp>
        <p:sp>
          <p:nvSpPr>
            <p:cNvPr id="13" name="Rectangle 54"/>
            <p:cNvSpPr/>
            <p:nvPr/>
          </p:nvSpPr>
          <p:spPr>
            <a:xfrm>
              <a:off x="4071934" y="2285998"/>
              <a:ext cx="849630" cy="283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5" dirty="0"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应对方案</a:t>
              </a: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446454" y="1312702"/>
            <a:ext cx="2187053" cy="4688069"/>
            <a:chOff x="3753851" y="1202035"/>
            <a:chExt cx="1640290" cy="3516052"/>
          </a:xfrm>
        </p:grpSpPr>
        <p:sp>
          <p:nvSpPr>
            <p:cNvPr id="15" name="Freeform 21"/>
            <p:cNvSpPr/>
            <p:nvPr/>
          </p:nvSpPr>
          <p:spPr bwMode="auto">
            <a:xfrm>
              <a:off x="4300613" y="3341199"/>
              <a:ext cx="271386" cy="83812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4" y="3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14"/>
                </a:cxn>
                <a:cxn ang="0">
                  <a:pos x="3" y="18"/>
                </a:cxn>
                <a:cxn ang="0">
                  <a:pos x="5" y="21"/>
                </a:cxn>
                <a:cxn ang="0">
                  <a:pos x="68" y="21"/>
                </a:cxn>
                <a:cxn ang="0">
                  <a:pos x="68" y="0"/>
                </a:cxn>
              </a:cxnLst>
              <a:rect l="0" t="0" r="r" b="b"/>
              <a:pathLst>
                <a:path w="68" h="21">
                  <a:moveTo>
                    <a:pt x="68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14"/>
                  </a:lnTo>
                  <a:lnTo>
                    <a:pt x="3" y="18"/>
                  </a:lnTo>
                  <a:lnTo>
                    <a:pt x="5" y="21"/>
                  </a:lnTo>
                  <a:lnTo>
                    <a:pt x="68" y="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C35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4152949" y="3425010"/>
              <a:ext cx="419054" cy="55075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44" y="1"/>
                </a:cxn>
                <a:cxn ang="0">
                  <a:pos x="47" y="1"/>
                </a:cxn>
                <a:cxn ang="0">
                  <a:pos x="47" y="1"/>
                </a:cxn>
                <a:cxn ang="0">
                  <a:pos x="43" y="18"/>
                </a:cxn>
                <a:cxn ang="0">
                  <a:pos x="39" y="34"/>
                </a:cxn>
                <a:cxn ang="0">
                  <a:pos x="28" y="68"/>
                </a:cxn>
                <a:cxn ang="0">
                  <a:pos x="15" y="103"/>
                </a:cxn>
                <a:cxn ang="0">
                  <a:pos x="0" y="138"/>
                </a:cxn>
                <a:cxn ang="0">
                  <a:pos x="60" y="138"/>
                </a:cxn>
                <a:cxn ang="0">
                  <a:pos x="60" y="138"/>
                </a:cxn>
                <a:cxn ang="0">
                  <a:pos x="71" y="94"/>
                </a:cxn>
                <a:cxn ang="0">
                  <a:pos x="77" y="65"/>
                </a:cxn>
                <a:cxn ang="0">
                  <a:pos x="80" y="53"/>
                </a:cxn>
                <a:cxn ang="0">
                  <a:pos x="81" y="44"/>
                </a:cxn>
                <a:cxn ang="0">
                  <a:pos x="105" y="44"/>
                </a:cxn>
                <a:cxn ang="0">
                  <a:pos x="105" y="44"/>
                </a:cxn>
                <a:cxn ang="0">
                  <a:pos x="105" y="0"/>
                </a:cxn>
                <a:cxn ang="0">
                  <a:pos x="42" y="0"/>
                </a:cxn>
              </a:cxnLst>
              <a:rect l="0" t="0" r="r" b="b"/>
              <a:pathLst>
                <a:path w="105" h="138">
                  <a:moveTo>
                    <a:pt x="42" y="0"/>
                  </a:moveTo>
                  <a:lnTo>
                    <a:pt x="42" y="0"/>
                  </a:lnTo>
                  <a:lnTo>
                    <a:pt x="44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3" y="18"/>
                  </a:lnTo>
                  <a:lnTo>
                    <a:pt x="39" y="34"/>
                  </a:lnTo>
                  <a:lnTo>
                    <a:pt x="28" y="68"/>
                  </a:lnTo>
                  <a:lnTo>
                    <a:pt x="15" y="103"/>
                  </a:lnTo>
                  <a:lnTo>
                    <a:pt x="0" y="138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71" y="94"/>
                  </a:lnTo>
                  <a:lnTo>
                    <a:pt x="77" y="65"/>
                  </a:lnTo>
                  <a:lnTo>
                    <a:pt x="80" y="53"/>
                  </a:lnTo>
                  <a:lnTo>
                    <a:pt x="81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5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B12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4472227" y="1202035"/>
              <a:ext cx="99776" cy="5028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24" y="0"/>
                </a:cxn>
                <a:cxn ang="0">
                  <a:pos x="24" y="34"/>
                </a:cxn>
                <a:cxn ang="0">
                  <a:pos x="24" y="34"/>
                </a:cxn>
                <a:cxn ang="0">
                  <a:pos x="23" y="35"/>
                </a:cxn>
                <a:cxn ang="0">
                  <a:pos x="21" y="37"/>
                </a:cxn>
                <a:cxn ang="0">
                  <a:pos x="21" y="69"/>
                </a:cxn>
                <a:cxn ang="0">
                  <a:pos x="19" y="69"/>
                </a:cxn>
                <a:cxn ang="0">
                  <a:pos x="19" y="69"/>
                </a:cxn>
                <a:cxn ang="0">
                  <a:pos x="17" y="69"/>
                </a:cxn>
                <a:cxn ang="0">
                  <a:pos x="16" y="70"/>
                </a:cxn>
                <a:cxn ang="0">
                  <a:pos x="14" y="72"/>
                </a:cxn>
                <a:cxn ang="0">
                  <a:pos x="14" y="73"/>
                </a:cxn>
                <a:cxn ang="0">
                  <a:pos x="14" y="73"/>
                </a:cxn>
                <a:cxn ang="0">
                  <a:pos x="15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8" y="77"/>
                </a:cxn>
                <a:cxn ang="0">
                  <a:pos x="6" y="78"/>
                </a:cxn>
                <a:cxn ang="0">
                  <a:pos x="5" y="80"/>
                </a:cxn>
                <a:cxn ang="0">
                  <a:pos x="4" y="83"/>
                </a:cxn>
                <a:cxn ang="0">
                  <a:pos x="4" y="88"/>
                </a:cxn>
                <a:cxn ang="0">
                  <a:pos x="4" y="88"/>
                </a:cxn>
                <a:cxn ang="0">
                  <a:pos x="5" y="91"/>
                </a:cxn>
                <a:cxn ang="0">
                  <a:pos x="5" y="91"/>
                </a:cxn>
                <a:cxn ang="0">
                  <a:pos x="3" y="92"/>
                </a:cxn>
                <a:cxn ang="0">
                  <a:pos x="1" y="93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111"/>
                </a:cxn>
                <a:cxn ang="0">
                  <a:pos x="4" y="120"/>
                </a:cxn>
                <a:cxn ang="0">
                  <a:pos x="5" y="124"/>
                </a:cxn>
                <a:cxn ang="0">
                  <a:pos x="7" y="126"/>
                </a:cxn>
                <a:cxn ang="0">
                  <a:pos x="25" y="126"/>
                </a:cxn>
                <a:cxn ang="0">
                  <a:pos x="25" y="0"/>
                </a:cxn>
              </a:cxnLst>
              <a:rect l="0" t="0" r="r" b="b"/>
              <a:pathLst>
                <a:path w="25" h="126">
                  <a:moveTo>
                    <a:pt x="25" y="0"/>
                  </a:moveTo>
                  <a:lnTo>
                    <a:pt x="25" y="0"/>
                  </a:lnTo>
                  <a:lnTo>
                    <a:pt x="24" y="0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3" y="35"/>
                  </a:lnTo>
                  <a:lnTo>
                    <a:pt x="21" y="37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7" y="69"/>
                  </a:lnTo>
                  <a:lnTo>
                    <a:pt x="16" y="70"/>
                  </a:lnTo>
                  <a:lnTo>
                    <a:pt x="14" y="72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5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8" y="77"/>
                  </a:lnTo>
                  <a:lnTo>
                    <a:pt x="6" y="78"/>
                  </a:lnTo>
                  <a:lnTo>
                    <a:pt x="5" y="80"/>
                  </a:lnTo>
                  <a:lnTo>
                    <a:pt x="4" y="83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3" y="92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111"/>
                  </a:lnTo>
                  <a:lnTo>
                    <a:pt x="4" y="120"/>
                  </a:lnTo>
                  <a:lnTo>
                    <a:pt x="5" y="124"/>
                  </a:lnTo>
                  <a:lnTo>
                    <a:pt x="7" y="126"/>
                  </a:lnTo>
                  <a:lnTo>
                    <a:pt x="25" y="1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6578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4356487" y="1704898"/>
              <a:ext cx="215513" cy="1636301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7" y="30"/>
                </a:cxn>
                <a:cxn ang="0">
                  <a:pos x="36" y="59"/>
                </a:cxn>
                <a:cxn ang="0">
                  <a:pos x="33" y="122"/>
                </a:cxn>
                <a:cxn ang="0">
                  <a:pos x="29" y="183"/>
                </a:cxn>
                <a:cxn ang="0">
                  <a:pos x="22" y="243"/>
                </a:cxn>
                <a:cxn ang="0">
                  <a:pos x="15" y="297"/>
                </a:cxn>
                <a:cxn ang="0">
                  <a:pos x="9" y="346"/>
                </a:cxn>
                <a:cxn ang="0">
                  <a:pos x="0" y="410"/>
                </a:cxn>
                <a:cxn ang="0">
                  <a:pos x="54" y="410"/>
                </a:cxn>
                <a:cxn ang="0">
                  <a:pos x="54" y="0"/>
                </a:cxn>
                <a:cxn ang="0">
                  <a:pos x="36" y="0"/>
                </a:cxn>
              </a:cxnLst>
              <a:rect l="0" t="0" r="r" b="b"/>
              <a:pathLst>
                <a:path w="54" h="410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30"/>
                  </a:lnTo>
                  <a:lnTo>
                    <a:pt x="36" y="59"/>
                  </a:lnTo>
                  <a:lnTo>
                    <a:pt x="33" y="122"/>
                  </a:lnTo>
                  <a:lnTo>
                    <a:pt x="29" y="183"/>
                  </a:lnTo>
                  <a:lnTo>
                    <a:pt x="22" y="243"/>
                  </a:lnTo>
                  <a:lnTo>
                    <a:pt x="15" y="297"/>
                  </a:lnTo>
                  <a:lnTo>
                    <a:pt x="9" y="346"/>
                  </a:lnTo>
                  <a:lnTo>
                    <a:pt x="0" y="410"/>
                  </a:lnTo>
                  <a:lnTo>
                    <a:pt x="54" y="410"/>
                  </a:lnTo>
                  <a:lnTo>
                    <a:pt x="54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C948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3753851" y="4143386"/>
              <a:ext cx="818151" cy="574701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81" y="0"/>
                </a:cxn>
                <a:cxn ang="0">
                  <a:pos x="65" y="29"/>
                </a:cxn>
                <a:cxn ang="0">
                  <a:pos x="51" y="56"/>
                </a:cxn>
                <a:cxn ang="0">
                  <a:pos x="25" y="102"/>
                </a:cxn>
                <a:cxn ang="0">
                  <a:pos x="6" y="133"/>
                </a:cxn>
                <a:cxn ang="0">
                  <a:pos x="0" y="144"/>
                </a:cxn>
                <a:cxn ang="0">
                  <a:pos x="82" y="144"/>
                </a:cxn>
                <a:cxn ang="0">
                  <a:pos x="86" y="144"/>
                </a:cxn>
                <a:cxn ang="0">
                  <a:pos x="86" y="144"/>
                </a:cxn>
                <a:cxn ang="0">
                  <a:pos x="86" y="133"/>
                </a:cxn>
                <a:cxn ang="0">
                  <a:pos x="88" y="122"/>
                </a:cxn>
                <a:cxn ang="0">
                  <a:pos x="92" y="111"/>
                </a:cxn>
                <a:cxn ang="0">
                  <a:pos x="96" y="101"/>
                </a:cxn>
                <a:cxn ang="0">
                  <a:pos x="100" y="92"/>
                </a:cxn>
                <a:cxn ang="0">
                  <a:pos x="107" y="82"/>
                </a:cxn>
                <a:cxn ang="0">
                  <a:pos x="114" y="75"/>
                </a:cxn>
                <a:cxn ang="0">
                  <a:pos x="121" y="67"/>
                </a:cxn>
                <a:cxn ang="0">
                  <a:pos x="130" y="59"/>
                </a:cxn>
                <a:cxn ang="0">
                  <a:pos x="139" y="54"/>
                </a:cxn>
                <a:cxn ang="0">
                  <a:pos x="149" y="48"/>
                </a:cxn>
                <a:cxn ang="0">
                  <a:pos x="159" y="44"/>
                </a:cxn>
                <a:cxn ang="0">
                  <a:pos x="170" y="40"/>
                </a:cxn>
                <a:cxn ang="0">
                  <a:pos x="181" y="37"/>
                </a:cxn>
                <a:cxn ang="0">
                  <a:pos x="193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0"/>
                </a:cxn>
                <a:cxn ang="0">
                  <a:pos x="81" y="0"/>
                </a:cxn>
              </a:cxnLst>
              <a:rect l="0" t="0" r="r" b="b"/>
              <a:pathLst>
                <a:path w="205" h="144">
                  <a:moveTo>
                    <a:pt x="81" y="0"/>
                  </a:moveTo>
                  <a:lnTo>
                    <a:pt x="81" y="0"/>
                  </a:lnTo>
                  <a:lnTo>
                    <a:pt x="65" y="29"/>
                  </a:lnTo>
                  <a:lnTo>
                    <a:pt x="51" y="56"/>
                  </a:lnTo>
                  <a:lnTo>
                    <a:pt x="25" y="102"/>
                  </a:lnTo>
                  <a:lnTo>
                    <a:pt x="6" y="133"/>
                  </a:lnTo>
                  <a:lnTo>
                    <a:pt x="0" y="144"/>
                  </a:lnTo>
                  <a:lnTo>
                    <a:pt x="82" y="144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6" y="133"/>
                  </a:lnTo>
                  <a:lnTo>
                    <a:pt x="88" y="122"/>
                  </a:lnTo>
                  <a:lnTo>
                    <a:pt x="92" y="111"/>
                  </a:lnTo>
                  <a:lnTo>
                    <a:pt x="96" y="101"/>
                  </a:lnTo>
                  <a:lnTo>
                    <a:pt x="100" y="92"/>
                  </a:lnTo>
                  <a:lnTo>
                    <a:pt x="107" y="82"/>
                  </a:lnTo>
                  <a:lnTo>
                    <a:pt x="114" y="75"/>
                  </a:lnTo>
                  <a:lnTo>
                    <a:pt x="121" y="67"/>
                  </a:lnTo>
                  <a:lnTo>
                    <a:pt x="130" y="59"/>
                  </a:lnTo>
                  <a:lnTo>
                    <a:pt x="139" y="54"/>
                  </a:lnTo>
                  <a:lnTo>
                    <a:pt x="149" y="48"/>
                  </a:lnTo>
                  <a:lnTo>
                    <a:pt x="159" y="44"/>
                  </a:lnTo>
                  <a:lnTo>
                    <a:pt x="170" y="40"/>
                  </a:lnTo>
                  <a:lnTo>
                    <a:pt x="181" y="37"/>
                  </a:lnTo>
                  <a:lnTo>
                    <a:pt x="193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573B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4077119" y="3975765"/>
              <a:ext cx="494881" cy="167621"/>
            </a:xfrm>
            <a:custGeom>
              <a:avLst/>
              <a:gdLst/>
              <a:ahLst/>
              <a:cxnLst>
                <a:cxn ang="0">
                  <a:pos x="124" y="3"/>
                </a:cxn>
                <a:cxn ang="0">
                  <a:pos x="124" y="3"/>
                </a:cxn>
                <a:cxn ang="0">
                  <a:pos x="79" y="3"/>
                </a:cxn>
                <a:cxn ang="0">
                  <a:pos x="79" y="3"/>
                </a:cxn>
                <a:cxn ang="0">
                  <a:pos x="79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8" y="2"/>
                </a:cxn>
                <a:cxn ang="0">
                  <a:pos x="0" y="2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0" y="42"/>
                </a:cxn>
                <a:cxn ang="0">
                  <a:pos x="124" y="42"/>
                </a:cxn>
                <a:cxn ang="0">
                  <a:pos x="124" y="3"/>
                </a:cxn>
              </a:cxnLst>
              <a:rect l="0" t="0" r="r" b="b"/>
              <a:pathLst>
                <a:path w="124" h="42">
                  <a:moveTo>
                    <a:pt x="124" y="3"/>
                  </a:moveTo>
                  <a:lnTo>
                    <a:pt x="124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7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2"/>
                  </a:lnTo>
                  <a:lnTo>
                    <a:pt x="0" y="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2"/>
                  </a:lnTo>
                  <a:lnTo>
                    <a:pt x="124" y="42"/>
                  </a:lnTo>
                  <a:lnTo>
                    <a:pt x="124" y="3"/>
                  </a:lnTo>
                  <a:close/>
                </a:path>
              </a:pathLst>
            </a:custGeom>
            <a:solidFill>
              <a:srgbClr val="FFC35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21" name="Freeform 27"/>
            <p:cNvSpPr/>
            <p:nvPr/>
          </p:nvSpPr>
          <p:spPr bwMode="auto">
            <a:xfrm>
              <a:off x="4572000" y="3975765"/>
              <a:ext cx="498873" cy="167621"/>
            </a:xfrm>
            <a:custGeom>
              <a:avLst/>
              <a:gdLst/>
              <a:ahLst/>
              <a:cxnLst>
                <a:cxn ang="0">
                  <a:pos x="125" y="40"/>
                </a:cxn>
                <a:cxn ang="0">
                  <a:pos x="125" y="2"/>
                </a:cxn>
                <a:cxn ang="0">
                  <a:pos x="106" y="2"/>
                </a:cxn>
                <a:cxn ang="0">
                  <a:pos x="106" y="2"/>
                </a:cxn>
                <a:cxn ang="0">
                  <a:pos x="106" y="0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7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2"/>
                </a:cxn>
                <a:cxn ang="0">
                  <a:pos x="125" y="42"/>
                </a:cxn>
                <a:cxn ang="0">
                  <a:pos x="125" y="42"/>
                </a:cxn>
                <a:cxn ang="0">
                  <a:pos x="125" y="40"/>
                </a:cxn>
                <a:cxn ang="0">
                  <a:pos x="125" y="40"/>
                </a:cxn>
              </a:cxnLst>
              <a:rect l="0" t="0" r="r" b="b"/>
              <a:pathLst>
                <a:path w="125" h="42">
                  <a:moveTo>
                    <a:pt x="125" y="40"/>
                  </a:moveTo>
                  <a:lnTo>
                    <a:pt x="125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7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2"/>
                  </a:lnTo>
                  <a:lnTo>
                    <a:pt x="125" y="42"/>
                  </a:lnTo>
                  <a:lnTo>
                    <a:pt x="125" y="42"/>
                  </a:lnTo>
                  <a:lnTo>
                    <a:pt x="125" y="40"/>
                  </a:lnTo>
                  <a:lnTo>
                    <a:pt x="125" y="40"/>
                  </a:lnTo>
                  <a:close/>
                </a:path>
              </a:pathLst>
            </a:custGeom>
            <a:solidFill>
              <a:srgbClr val="FFB12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28"/>
            <p:cNvSpPr/>
            <p:nvPr/>
          </p:nvSpPr>
          <p:spPr bwMode="auto">
            <a:xfrm>
              <a:off x="4572000" y="4143386"/>
              <a:ext cx="822141" cy="574701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3" y="35"/>
                </a:cxn>
                <a:cxn ang="0">
                  <a:pos x="24" y="37"/>
                </a:cxn>
                <a:cxn ang="0">
                  <a:pos x="36" y="40"/>
                </a:cxn>
                <a:cxn ang="0">
                  <a:pos x="46" y="43"/>
                </a:cxn>
                <a:cxn ang="0">
                  <a:pos x="57" y="48"/>
                </a:cxn>
                <a:cxn ang="0">
                  <a:pos x="67" y="54"/>
                </a:cxn>
                <a:cxn ang="0">
                  <a:pos x="75" y="59"/>
                </a:cxn>
                <a:cxn ang="0">
                  <a:pos x="84" y="67"/>
                </a:cxn>
                <a:cxn ang="0">
                  <a:pos x="92" y="75"/>
                </a:cxn>
                <a:cxn ang="0">
                  <a:pos x="99" y="82"/>
                </a:cxn>
                <a:cxn ang="0">
                  <a:pos x="105" y="92"/>
                </a:cxn>
                <a:cxn ang="0">
                  <a:pos x="109" y="101"/>
                </a:cxn>
                <a:cxn ang="0">
                  <a:pos x="114" y="111"/>
                </a:cxn>
                <a:cxn ang="0">
                  <a:pos x="117" y="122"/>
                </a:cxn>
                <a:cxn ang="0">
                  <a:pos x="119" y="133"/>
                </a:cxn>
                <a:cxn ang="0">
                  <a:pos x="120" y="144"/>
                </a:cxn>
                <a:cxn ang="0">
                  <a:pos x="126" y="144"/>
                </a:cxn>
                <a:cxn ang="0">
                  <a:pos x="206" y="144"/>
                </a:cxn>
                <a:cxn ang="0">
                  <a:pos x="206" y="144"/>
                </a:cxn>
                <a:cxn ang="0">
                  <a:pos x="199" y="133"/>
                </a:cxn>
                <a:cxn ang="0">
                  <a:pos x="181" y="102"/>
                </a:cxn>
                <a:cxn ang="0">
                  <a:pos x="154" y="56"/>
                </a:cxn>
                <a:cxn ang="0">
                  <a:pos x="140" y="29"/>
                </a:cxn>
                <a:cxn ang="0">
                  <a:pos x="125" y="0"/>
                </a:cxn>
                <a:cxn ang="0">
                  <a:pos x="125" y="0"/>
                </a:cxn>
              </a:cxnLst>
              <a:rect l="0" t="0" r="r" b="b"/>
              <a:pathLst>
                <a:path w="206" h="144">
                  <a:moveTo>
                    <a:pt x="125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3" y="35"/>
                  </a:lnTo>
                  <a:lnTo>
                    <a:pt x="24" y="37"/>
                  </a:lnTo>
                  <a:lnTo>
                    <a:pt x="36" y="40"/>
                  </a:lnTo>
                  <a:lnTo>
                    <a:pt x="46" y="43"/>
                  </a:lnTo>
                  <a:lnTo>
                    <a:pt x="57" y="48"/>
                  </a:lnTo>
                  <a:lnTo>
                    <a:pt x="67" y="54"/>
                  </a:lnTo>
                  <a:lnTo>
                    <a:pt x="75" y="59"/>
                  </a:lnTo>
                  <a:lnTo>
                    <a:pt x="84" y="67"/>
                  </a:lnTo>
                  <a:lnTo>
                    <a:pt x="92" y="75"/>
                  </a:lnTo>
                  <a:lnTo>
                    <a:pt x="99" y="82"/>
                  </a:lnTo>
                  <a:lnTo>
                    <a:pt x="105" y="92"/>
                  </a:lnTo>
                  <a:lnTo>
                    <a:pt x="109" y="101"/>
                  </a:lnTo>
                  <a:lnTo>
                    <a:pt x="114" y="111"/>
                  </a:lnTo>
                  <a:lnTo>
                    <a:pt x="117" y="122"/>
                  </a:lnTo>
                  <a:lnTo>
                    <a:pt x="119" y="133"/>
                  </a:lnTo>
                  <a:lnTo>
                    <a:pt x="120" y="144"/>
                  </a:lnTo>
                  <a:lnTo>
                    <a:pt x="126" y="144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199" y="133"/>
                  </a:lnTo>
                  <a:lnTo>
                    <a:pt x="181" y="102"/>
                  </a:lnTo>
                  <a:lnTo>
                    <a:pt x="154" y="56"/>
                  </a:lnTo>
                  <a:lnTo>
                    <a:pt x="140" y="29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6E5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Freeform 29"/>
            <p:cNvSpPr/>
            <p:nvPr/>
          </p:nvSpPr>
          <p:spPr bwMode="auto">
            <a:xfrm>
              <a:off x="4572000" y="1202035"/>
              <a:ext cx="103765" cy="502863"/>
            </a:xfrm>
            <a:custGeom>
              <a:avLst/>
              <a:gdLst/>
              <a:ahLst/>
              <a:cxnLst>
                <a:cxn ang="0">
                  <a:pos x="26" y="98"/>
                </a:cxn>
                <a:cxn ang="0">
                  <a:pos x="26" y="98"/>
                </a:cxn>
                <a:cxn ang="0">
                  <a:pos x="26" y="95"/>
                </a:cxn>
                <a:cxn ang="0">
                  <a:pos x="25" y="93"/>
                </a:cxn>
                <a:cxn ang="0">
                  <a:pos x="23" y="92"/>
                </a:cxn>
                <a:cxn ang="0">
                  <a:pos x="21" y="91"/>
                </a:cxn>
                <a:cxn ang="0">
                  <a:pos x="21" y="91"/>
                </a:cxn>
                <a:cxn ang="0">
                  <a:pos x="22" y="88"/>
                </a:cxn>
                <a:cxn ang="0">
                  <a:pos x="22" y="83"/>
                </a:cxn>
                <a:cxn ang="0">
                  <a:pos x="22" y="83"/>
                </a:cxn>
                <a:cxn ang="0">
                  <a:pos x="22" y="80"/>
                </a:cxn>
                <a:cxn ang="0">
                  <a:pos x="19" y="78"/>
                </a:cxn>
                <a:cxn ang="0">
                  <a:pos x="17" y="77"/>
                </a:cxn>
                <a:cxn ang="0">
                  <a:pos x="14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2" y="73"/>
                </a:cxn>
                <a:cxn ang="0">
                  <a:pos x="12" y="73"/>
                </a:cxn>
                <a:cxn ang="0">
                  <a:pos x="12" y="72"/>
                </a:cxn>
                <a:cxn ang="0">
                  <a:pos x="11" y="70"/>
                </a:cxn>
                <a:cxn ang="0">
                  <a:pos x="9" y="69"/>
                </a:cxn>
                <a:cxn ang="0">
                  <a:pos x="6" y="69"/>
                </a:cxn>
                <a:cxn ang="0">
                  <a:pos x="4" y="6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26"/>
                </a:cxn>
                <a:cxn ang="0">
                  <a:pos x="19" y="126"/>
                </a:cxn>
                <a:cxn ang="0">
                  <a:pos x="19" y="126"/>
                </a:cxn>
                <a:cxn ang="0">
                  <a:pos x="21" y="124"/>
                </a:cxn>
                <a:cxn ang="0">
                  <a:pos x="22" y="120"/>
                </a:cxn>
                <a:cxn ang="0">
                  <a:pos x="24" y="111"/>
                </a:cxn>
                <a:cxn ang="0">
                  <a:pos x="26" y="98"/>
                </a:cxn>
                <a:cxn ang="0">
                  <a:pos x="26" y="98"/>
                </a:cxn>
              </a:cxnLst>
              <a:rect l="0" t="0" r="r" b="b"/>
              <a:pathLst>
                <a:path w="26" h="126">
                  <a:moveTo>
                    <a:pt x="26" y="98"/>
                  </a:moveTo>
                  <a:lnTo>
                    <a:pt x="26" y="98"/>
                  </a:lnTo>
                  <a:lnTo>
                    <a:pt x="26" y="95"/>
                  </a:lnTo>
                  <a:lnTo>
                    <a:pt x="25" y="93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2" y="88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0"/>
                  </a:lnTo>
                  <a:lnTo>
                    <a:pt x="19" y="78"/>
                  </a:lnTo>
                  <a:lnTo>
                    <a:pt x="17" y="77"/>
                  </a:lnTo>
                  <a:lnTo>
                    <a:pt x="14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1" y="70"/>
                  </a:lnTo>
                  <a:lnTo>
                    <a:pt x="9" y="69"/>
                  </a:lnTo>
                  <a:lnTo>
                    <a:pt x="6" y="69"/>
                  </a:lnTo>
                  <a:lnTo>
                    <a:pt x="4" y="6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26"/>
                  </a:lnTo>
                  <a:lnTo>
                    <a:pt x="19" y="126"/>
                  </a:lnTo>
                  <a:lnTo>
                    <a:pt x="19" y="126"/>
                  </a:lnTo>
                  <a:lnTo>
                    <a:pt x="21" y="124"/>
                  </a:lnTo>
                  <a:lnTo>
                    <a:pt x="22" y="120"/>
                  </a:lnTo>
                  <a:lnTo>
                    <a:pt x="24" y="111"/>
                  </a:lnTo>
                  <a:lnTo>
                    <a:pt x="26" y="98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1B6AA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Freeform 30"/>
            <p:cNvSpPr/>
            <p:nvPr/>
          </p:nvSpPr>
          <p:spPr bwMode="auto">
            <a:xfrm>
              <a:off x="4572000" y="1704898"/>
              <a:ext cx="223495" cy="1636301"/>
            </a:xfrm>
            <a:custGeom>
              <a:avLst/>
              <a:gdLst/>
              <a:ahLst/>
              <a:cxnLst>
                <a:cxn ang="0">
                  <a:pos x="56" y="410"/>
                </a:cxn>
                <a:cxn ang="0">
                  <a:pos x="56" y="410"/>
                </a:cxn>
                <a:cxn ang="0">
                  <a:pos x="46" y="346"/>
                </a:cxn>
                <a:cxn ang="0">
                  <a:pos x="39" y="297"/>
                </a:cxn>
                <a:cxn ang="0">
                  <a:pos x="33" y="243"/>
                </a:cxn>
                <a:cxn ang="0">
                  <a:pos x="26" y="183"/>
                </a:cxn>
                <a:cxn ang="0">
                  <a:pos x="22" y="122"/>
                </a:cxn>
                <a:cxn ang="0">
                  <a:pos x="18" y="59"/>
                </a:cxn>
                <a:cxn ang="0">
                  <a:pos x="17" y="30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0" y="410"/>
                </a:cxn>
                <a:cxn ang="0">
                  <a:pos x="56" y="410"/>
                </a:cxn>
              </a:cxnLst>
              <a:rect l="0" t="0" r="r" b="b"/>
              <a:pathLst>
                <a:path w="56" h="410">
                  <a:moveTo>
                    <a:pt x="56" y="410"/>
                  </a:moveTo>
                  <a:lnTo>
                    <a:pt x="56" y="410"/>
                  </a:lnTo>
                  <a:lnTo>
                    <a:pt x="46" y="346"/>
                  </a:lnTo>
                  <a:lnTo>
                    <a:pt x="39" y="297"/>
                  </a:lnTo>
                  <a:lnTo>
                    <a:pt x="33" y="243"/>
                  </a:lnTo>
                  <a:lnTo>
                    <a:pt x="26" y="183"/>
                  </a:lnTo>
                  <a:lnTo>
                    <a:pt x="22" y="122"/>
                  </a:lnTo>
                  <a:lnTo>
                    <a:pt x="18" y="59"/>
                  </a:lnTo>
                  <a:lnTo>
                    <a:pt x="17" y="3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410"/>
                  </a:lnTo>
                  <a:lnTo>
                    <a:pt x="56" y="410"/>
                  </a:lnTo>
                  <a:close/>
                </a:path>
              </a:pathLst>
            </a:custGeom>
            <a:solidFill>
              <a:srgbClr val="48B49C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25" name="Freeform 31"/>
            <p:cNvSpPr/>
            <p:nvPr/>
          </p:nvSpPr>
          <p:spPr bwMode="auto">
            <a:xfrm>
              <a:off x="4572000" y="3341199"/>
              <a:ext cx="279368" cy="83812"/>
            </a:xfrm>
            <a:custGeom>
              <a:avLst/>
              <a:gdLst/>
              <a:ahLst/>
              <a:cxnLst>
                <a:cxn ang="0">
                  <a:pos x="70" y="8"/>
                </a:cxn>
                <a:cxn ang="0">
                  <a:pos x="70" y="8"/>
                </a:cxn>
                <a:cxn ang="0">
                  <a:pos x="69" y="6"/>
                </a:cxn>
                <a:cxn ang="0">
                  <a:pos x="68" y="4"/>
                </a:cxn>
                <a:cxn ang="0">
                  <a:pos x="66" y="3"/>
                </a:cxn>
                <a:cxn ang="0">
                  <a:pos x="62" y="2"/>
                </a:cxn>
                <a:cxn ang="0">
                  <a:pos x="56" y="2"/>
                </a:cxn>
                <a:cxn ang="0">
                  <a:pos x="56" y="2"/>
                </a:cxn>
                <a:cxn ang="0">
                  <a:pos x="56" y="0"/>
                </a:cxn>
                <a:cxn ang="0">
                  <a:pos x="0" y="0"/>
                </a:cxn>
                <a:cxn ang="0">
                  <a:pos x="0" y="21"/>
                </a:cxn>
                <a:cxn ang="0">
                  <a:pos x="63" y="21"/>
                </a:cxn>
                <a:cxn ang="0">
                  <a:pos x="63" y="21"/>
                </a:cxn>
                <a:cxn ang="0">
                  <a:pos x="67" y="18"/>
                </a:cxn>
                <a:cxn ang="0">
                  <a:pos x="68" y="14"/>
                </a:cxn>
                <a:cxn ang="0">
                  <a:pos x="70" y="8"/>
                </a:cxn>
                <a:cxn ang="0">
                  <a:pos x="70" y="8"/>
                </a:cxn>
              </a:cxnLst>
              <a:rect l="0" t="0" r="r" b="b"/>
              <a:pathLst>
                <a:path w="70" h="21">
                  <a:moveTo>
                    <a:pt x="70" y="8"/>
                  </a:moveTo>
                  <a:lnTo>
                    <a:pt x="70" y="8"/>
                  </a:lnTo>
                  <a:lnTo>
                    <a:pt x="69" y="6"/>
                  </a:lnTo>
                  <a:lnTo>
                    <a:pt x="68" y="4"/>
                  </a:lnTo>
                  <a:lnTo>
                    <a:pt x="66" y="3"/>
                  </a:lnTo>
                  <a:lnTo>
                    <a:pt x="6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7" y="18"/>
                  </a:lnTo>
                  <a:lnTo>
                    <a:pt x="68" y="14"/>
                  </a:lnTo>
                  <a:lnTo>
                    <a:pt x="70" y="8"/>
                  </a:lnTo>
                  <a:lnTo>
                    <a:pt x="70" y="8"/>
                  </a:lnTo>
                  <a:close/>
                </a:path>
              </a:pathLst>
            </a:custGeom>
            <a:solidFill>
              <a:srgbClr val="FFB12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32"/>
            <p:cNvSpPr/>
            <p:nvPr/>
          </p:nvSpPr>
          <p:spPr bwMode="auto">
            <a:xfrm>
              <a:off x="4572000" y="3425010"/>
              <a:ext cx="423043" cy="550755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1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33" y="84"/>
                </a:cxn>
                <a:cxn ang="0">
                  <a:pos x="39" y="114"/>
                </a:cxn>
                <a:cxn ang="0">
                  <a:pos x="46" y="138"/>
                </a:cxn>
                <a:cxn ang="0">
                  <a:pos x="106" y="138"/>
                </a:cxn>
                <a:cxn ang="0">
                  <a:pos x="106" y="138"/>
                </a:cxn>
                <a:cxn ang="0">
                  <a:pos x="91" y="103"/>
                </a:cxn>
                <a:cxn ang="0">
                  <a:pos x="78" y="68"/>
                </a:cxn>
                <a:cxn ang="0">
                  <a:pos x="67" y="34"/>
                </a:cxn>
                <a:cxn ang="0">
                  <a:pos x="62" y="18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106" h="138">
                  <a:moveTo>
                    <a:pt x="59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33" y="84"/>
                  </a:lnTo>
                  <a:lnTo>
                    <a:pt x="39" y="114"/>
                  </a:lnTo>
                  <a:lnTo>
                    <a:pt x="46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91" y="103"/>
                  </a:lnTo>
                  <a:lnTo>
                    <a:pt x="78" y="68"/>
                  </a:lnTo>
                  <a:lnTo>
                    <a:pt x="67" y="34"/>
                  </a:lnTo>
                  <a:lnTo>
                    <a:pt x="62" y="18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FFC35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7" name="Group 86"/>
          <p:cNvGrpSpPr/>
          <p:nvPr/>
        </p:nvGrpSpPr>
        <p:grpSpPr>
          <a:xfrm>
            <a:off x="4215179" y="5234503"/>
            <a:ext cx="7598502" cy="1060450"/>
            <a:chOff x="2637209" y="4172256"/>
            <a:chExt cx="5698877" cy="795337"/>
          </a:xfrm>
        </p:grpSpPr>
        <p:sp>
          <p:nvSpPr>
            <p:cNvPr id="28" name="Rectangle 69"/>
            <p:cNvSpPr/>
            <p:nvPr/>
          </p:nvSpPr>
          <p:spPr>
            <a:xfrm>
              <a:off x="4000496" y="4334307"/>
              <a:ext cx="1071570" cy="285752"/>
            </a:xfrm>
            <a:prstGeom prst="rect">
              <a:avLst/>
            </a:prstGeom>
            <a:solidFill>
              <a:srgbClr val="FF6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2637209" y="4502164"/>
              <a:ext cx="1220411" cy="0"/>
            </a:xfrm>
            <a:prstGeom prst="line">
              <a:avLst/>
            </a:prstGeom>
            <a:ln w="12700">
              <a:solidFill>
                <a:srgbClr val="FF6E5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53"/>
            <p:cNvSpPr/>
            <p:nvPr/>
          </p:nvSpPr>
          <p:spPr>
            <a:xfrm>
              <a:off x="5550004" y="4172256"/>
              <a:ext cx="2786082" cy="79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初期奖励制与后期</a:t>
              </a:r>
              <a:r>
                <a:rPr lang="en-US" altLang="zh-CN" sz="1400" kern="100" dirty="0">
                  <a:effectLst/>
                  <a:sym typeface="+mn-ea"/>
                </a:rPr>
                <a:t>“</a:t>
              </a:r>
              <a:r>
                <a:rPr lang="zh-CN" altLang="en-US" sz="1400" kern="100" dirty="0">
                  <a:effectLst/>
                  <a:sym typeface="+mn-ea"/>
                </a:rPr>
                <a:t>优胜劣汰</a:t>
              </a:r>
              <a:r>
                <a:rPr lang="en-US" altLang="zh-CN" sz="1400" kern="100" dirty="0">
                  <a:effectLst/>
                  <a:sym typeface="+mn-ea"/>
                </a:rPr>
                <a:t>”</a:t>
              </a:r>
              <a:r>
                <a:rPr lang="zh-CN" altLang="en-US" sz="1400" kern="100" dirty="0">
                  <a:effectLst/>
                  <a:sym typeface="+mn-ea"/>
                </a:rPr>
                <a:t>制</a:t>
              </a:r>
              <a:r>
                <a:rPr lang="zh-CN" sz="1400" kern="100" dirty="0">
                  <a:effectLst/>
                  <a:sym typeface="+mn-ea"/>
                </a:rPr>
                <a:t>相结合</a:t>
              </a: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组织用户形成内部管理机制</a:t>
              </a: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网站负责非法内容的清除工作</a:t>
              </a:r>
              <a:endParaRPr lang="zh-CN" sz="1400" kern="100" dirty="0">
                <a:solidFill>
                  <a:schemeClr val="bg1">
                    <a:lumMod val="65000"/>
                  </a:schemeClr>
                </a:solidFill>
                <a:effectLst/>
                <a:latin typeface="Open Sans Light" pitchFamily="34" charset="0"/>
                <a:ea typeface="Open Sans Light" pitchFamily="34" charset="0"/>
                <a:cs typeface="Open Sans Light" pitchFamily="34" charset="0"/>
                <a:sym typeface="+mn-ea"/>
              </a:endParaRPr>
            </a:p>
          </p:txBody>
        </p:sp>
        <p:sp>
          <p:nvSpPr>
            <p:cNvPr id="31" name="Rectangle 65"/>
            <p:cNvSpPr/>
            <p:nvPr/>
          </p:nvSpPr>
          <p:spPr>
            <a:xfrm>
              <a:off x="4071934" y="4325223"/>
              <a:ext cx="849630" cy="283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5" dirty="0"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应对方案</a:t>
              </a:r>
            </a:p>
          </p:txBody>
        </p:sp>
      </p:grpSp>
      <p:grpSp>
        <p:nvGrpSpPr>
          <p:cNvPr id="32" name="Group 85"/>
          <p:cNvGrpSpPr/>
          <p:nvPr/>
        </p:nvGrpSpPr>
        <p:grpSpPr>
          <a:xfrm>
            <a:off x="3806825" y="4153767"/>
            <a:ext cx="7592123" cy="737235"/>
            <a:chOff x="2577010" y="3291097"/>
            <a:chExt cx="5694092" cy="552926"/>
          </a:xfrm>
        </p:grpSpPr>
        <p:sp>
          <p:nvSpPr>
            <p:cNvPr id="33" name="Rectangle 68"/>
            <p:cNvSpPr/>
            <p:nvPr/>
          </p:nvSpPr>
          <p:spPr>
            <a:xfrm>
              <a:off x="4000496" y="3328986"/>
              <a:ext cx="1071570" cy="285752"/>
            </a:xfrm>
            <a:prstGeom prst="rect">
              <a:avLst/>
            </a:prstGeom>
            <a:solidFill>
              <a:srgbClr val="FFC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4" name="Rectangle 52"/>
            <p:cNvSpPr/>
            <p:nvPr/>
          </p:nvSpPr>
          <p:spPr>
            <a:xfrm>
              <a:off x="5485020" y="3291097"/>
              <a:ext cx="2786082" cy="552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教程质量不高，缺乏吸引力</a:t>
              </a:r>
              <a:endParaRPr lang="zh-CN" sz="1400" kern="100" dirty="0">
                <a:effectLst/>
              </a:endParaRPr>
            </a:p>
            <a:p>
              <a:pPr marL="342900" lvl="0" indent="-342900" algn="l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"/>
              </a:pPr>
              <a:r>
                <a:rPr lang="zh-CN" sz="1400" kern="100" dirty="0">
                  <a:effectLst/>
                  <a:sym typeface="+mn-ea"/>
                </a:rPr>
                <a:t>极少数网友上传违法、不良内容</a:t>
              </a:r>
              <a:endParaRPr lang="zh-CN" sz="1400" kern="100" dirty="0">
                <a:solidFill>
                  <a:schemeClr val="bg1">
                    <a:lumMod val="65000"/>
                  </a:schemeClr>
                </a:solidFill>
                <a:effectLst/>
                <a:latin typeface="Open Sans Light" pitchFamily="34" charset="0"/>
                <a:ea typeface="Open Sans Light" pitchFamily="34" charset="0"/>
                <a:cs typeface="Open Sans Light" pitchFamily="34" charset="0"/>
                <a:sym typeface="+mn-ea"/>
              </a:endParaRPr>
            </a:p>
          </p:txBody>
        </p:sp>
        <p:sp>
          <p:nvSpPr>
            <p:cNvPr id="35" name="Rectangle 64"/>
            <p:cNvSpPr/>
            <p:nvPr/>
          </p:nvSpPr>
          <p:spPr>
            <a:xfrm>
              <a:off x="3936203" y="3331758"/>
              <a:ext cx="1200150" cy="282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sz="1860" kern="100" dirty="0">
                  <a:solidFill>
                    <a:schemeClr val="tx1"/>
                  </a:solidFill>
                  <a:effectLst/>
                  <a:sym typeface="+mn-ea"/>
                </a:rPr>
                <a:t>教程质量风险</a:t>
              </a:r>
              <a:endParaRPr lang="zh-CN" sz="1860" kern="100" dirty="0">
                <a:solidFill>
                  <a:schemeClr val="tx1"/>
                </a:solidFill>
                <a:effectLst/>
                <a:latin typeface="Open Sans" pitchFamily="34" charset="0"/>
                <a:ea typeface="Open Sans" pitchFamily="34" charset="0"/>
                <a:cs typeface="Open Sans" pitchFamily="34" charset="0"/>
                <a:sym typeface="+mn-ea"/>
              </a:endParaRPr>
            </a:p>
          </p:txBody>
        </p:sp>
        <p:cxnSp>
          <p:nvCxnSpPr>
            <p:cNvPr id="36" name="Straight Connector 79"/>
            <p:cNvCxnSpPr>
              <a:cxnSpLocks/>
            </p:cNvCxnSpPr>
            <p:nvPr/>
          </p:nvCxnSpPr>
          <p:spPr>
            <a:xfrm>
              <a:off x="2577010" y="3502455"/>
              <a:ext cx="1280610" cy="0"/>
            </a:xfrm>
            <a:prstGeom prst="line">
              <a:avLst/>
            </a:prstGeom>
            <a:ln w="12700">
              <a:solidFill>
                <a:srgbClr val="FFC35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2733675" y="460796"/>
            <a:ext cx="6724650" cy="1043840"/>
            <a:chOff x="2318533" y="460796"/>
            <a:chExt cx="6724650" cy="1043840"/>
          </a:xfrm>
        </p:grpSpPr>
        <p:sp>
          <p:nvSpPr>
            <p:cNvPr id="38" name="文本框 37"/>
            <p:cNvSpPr txBox="1"/>
            <p:nvPr/>
          </p:nvSpPr>
          <p:spPr>
            <a:xfrm>
              <a:off x="3391683" y="460796"/>
              <a:ext cx="53733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风险预测与应对方案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318533" y="1044261"/>
              <a:ext cx="67246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srgbClr val="8CCCC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607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836308" y="592654"/>
            <a:ext cx="838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1907918222"/>
              </p:ext>
            </p:extLst>
          </p:nvPr>
        </p:nvGraphicFramePr>
        <p:xfrm>
          <a:off x="2141548" y="375148"/>
          <a:ext cx="8718130" cy="6107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2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3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具体介绍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负责部分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解飞扬（组长）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altLang="zh-CN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16</a:t>
                      </a: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级信息系统与信息管理专业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现任视觉设计部部长，具有较强的网站审美设计能力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了解粉丝群体与粉丝需求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网站设计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客户需求分析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市场分析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赵姣姣（组员）</a:t>
                      </a:r>
                      <a:endParaRPr lang="en-US" altLang="zh-CN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altLang="zh-CN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16</a:t>
                      </a: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级电子商务专业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任春野副秘书长，具有一定的文案写作能力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具有一定的组织策划能力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风险预测与控制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市场分析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36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曹孟月</a:t>
                      </a: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（组员）</a:t>
                      </a:r>
                      <a:endParaRPr lang="en-US" altLang="zh-CN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altLang="zh-CN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16</a:t>
                      </a: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级信息资源管理专业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具备一定的财务管理知识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撰写文案能力较强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财务管理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市场分析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36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孙苗苗</a:t>
                      </a: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（组员）</a:t>
                      </a:r>
                      <a:endParaRPr lang="en-US" altLang="zh-CN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altLang="zh-CN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16</a:t>
                      </a: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级电子商务专业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曾任职院学生会宣传部，有一定宣传能力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具有一定营销能力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项目营销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市场分析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3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王璐璇</a:t>
                      </a: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（组员）</a:t>
                      </a:r>
                      <a:endParaRPr lang="en-US" altLang="zh-CN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altLang="zh-CN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16</a:t>
                      </a: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  <a:sym typeface="+mn-ea"/>
                        </a:rPr>
                        <a:t>级信息系统与信息管理专业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对粉丝文化了解较深，能够把握粉丝心理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学习能力、执行力较强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网站设计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客户需求分析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市场分析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None/>
                      </a:pPr>
                      <a:endParaRPr lang="zh-CN" altLang="en-US" sz="14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80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2437200" cy="6858000"/>
          </a:xfrm>
          <a:prstGeom prst="rect">
            <a:avLst/>
          </a:prstGeom>
          <a:solidFill>
            <a:srgbClr val="A5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31188" y="0"/>
            <a:ext cx="2437200" cy="6858000"/>
          </a:xfrm>
          <a:prstGeom prst="rect">
            <a:avLst/>
          </a:prstGeom>
          <a:solidFill>
            <a:srgbClr val="FF6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77400" y="0"/>
            <a:ext cx="2437200" cy="6858000"/>
          </a:xfrm>
          <a:prstGeom prst="rect">
            <a:avLst/>
          </a:prstGeom>
          <a:solidFill>
            <a:srgbClr val="FFC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96335" y="0"/>
            <a:ext cx="2437200" cy="6858000"/>
          </a:xfrm>
          <a:prstGeom prst="rect">
            <a:avLst/>
          </a:prstGeom>
          <a:solidFill>
            <a:srgbClr val="48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733535" y="0"/>
            <a:ext cx="2437200" cy="6858000"/>
          </a:xfrm>
          <a:prstGeom prst="rect">
            <a:avLst/>
          </a:prstGeom>
          <a:solidFill>
            <a:srgbClr val="1B6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0C0AAB-7D93-45A6-B22C-8913BED8B92D}"/>
              </a:ext>
            </a:extLst>
          </p:cNvPr>
          <p:cNvSpPr txBox="1"/>
          <p:nvPr/>
        </p:nvSpPr>
        <p:spPr>
          <a:xfrm>
            <a:off x="4432956" y="2921168"/>
            <a:ext cx="4867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293472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7"/>
          <p:cNvGrpSpPr/>
          <p:nvPr/>
        </p:nvGrpSpPr>
        <p:grpSpPr>
          <a:xfrm>
            <a:off x="5593080" y="1693235"/>
            <a:ext cx="5760721" cy="4206954"/>
            <a:chOff x="4500562" y="1643056"/>
            <a:chExt cx="4028105" cy="3155215"/>
          </a:xfrm>
        </p:grpSpPr>
        <p:sp>
          <p:nvSpPr>
            <p:cNvPr id="5" name="Rectangle 14"/>
            <p:cNvSpPr/>
            <p:nvPr/>
          </p:nvSpPr>
          <p:spPr>
            <a:xfrm>
              <a:off x="4500562" y="1643056"/>
              <a:ext cx="1465786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“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疯狂”的粉丝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5"/>
            <p:cNvSpPr/>
            <p:nvPr/>
          </p:nvSpPr>
          <p:spPr>
            <a:xfrm>
              <a:off x="4500562" y="2000246"/>
              <a:ext cx="4028105" cy="2798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在国内的某社交网站上，各位明星的粉丝数量基本都已突破百万。明星谢娜的粉丝已经破亿，因为偶像练习生而大火的范丞丞在四个月内粉丝突破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300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万，王源的时尚杂志上线八秒售出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万册成交额高达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480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万，据淘宝的年终数据显示，周杰伦的粉丝在一年内购买与周杰伦相关产品的成交额高达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亿。如此的惊天数据还有很多，由此可见，粉丝群体之庞大，粉丝之狂热。</a:t>
              </a:r>
              <a:endParaRPr lang="ms-MY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sp>
        <p:nvSpPr>
          <p:cNvPr id="89" name="Rectangle 94"/>
          <p:cNvSpPr/>
          <p:nvPr/>
        </p:nvSpPr>
        <p:spPr>
          <a:xfrm>
            <a:off x="6096002" y="5238766"/>
            <a:ext cx="1854889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333" b="1" dirty="0">
              <a:solidFill>
                <a:schemeClr val="bg1">
                  <a:lumMod val="65000"/>
                </a:scheme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76694" y="468832"/>
            <a:ext cx="2722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677548-04B7-4D34-AEBA-E4B871858B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6" b="5928"/>
          <a:stretch/>
        </p:blipFill>
        <p:spPr>
          <a:xfrm>
            <a:off x="1065470" y="1807877"/>
            <a:ext cx="4124944" cy="404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A7A50-BBAD-4DD6-A6D7-94E7B9A1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84" y="339602"/>
            <a:ext cx="2621280" cy="1447799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背景介绍：</a:t>
            </a:r>
            <a:b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CD9A41-7372-47B7-912F-2981EDAD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84" y="3728113"/>
            <a:ext cx="836924" cy="8452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0CE31C-F00B-4054-AAC6-26054ACBE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36" y="3913052"/>
            <a:ext cx="441933" cy="475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442CE7-F08A-477A-940D-8CFA45D0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84" y="2019827"/>
            <a:ext cx="836924" cy="8452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E13273-6712-46B1-BCE4-40E82B28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839" y="2226046"/>
            <a:ext cx="402371" cy="43285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A3ECEA1-9C27-4E0C-9FD9-B4AE0899DAD4}"/>
              </a:ext>
            </a:extLst>
          </p:cNvPr>
          <p:cNvSpPr/>
          <p:nvPr/>
        </p:nvSpPr>
        <p:spPr>
          <a:xfrm>
            <a:off x="2362200" y="2019827"/>
            <a:ext cx="7955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在这群“疯狂”的粉丝中，有一类人叫做“产出</a:t>
            </a:r>
            <a:r>
              <a:rPr lang="en-US" altLang="zh-CN" sz="2400" dirty="0" err="1"/>
              <a:t>er</a:t>
            </a:r>
            <a:r>
              <a:rPr lang="en-US" altLang="zh-CN" sz="2400" dirty="0"/>
              <a:t>”</a:t>
            </a:r>
            <a:r>
              <a:rPr lang="zh-CN" altLang="en-US" sz="2400" dirty="0"/>
              <a:t>他们会为自己的偶像制作视频或者修图等等。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EA5F2E-0A20-40C0-93DE-16B745CE6535}"/>
              </a:ext>
            </a:extLst>
          </p:cNvPr>
          <p:cNvSpPr/>
          <p:nvPr/>
        </p:nvSpPr>
        <p:spPr>
          <a:xfrm>
            <a:off x="2362200" y="3501870"/>
            <a:ext cx="7833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而随着国内的造星能力越来越强，粉丝组织越来越成熟，这类产出得到了大家的广泛关注，也正是因为这些人的存在，越来越多的人开始想要学习产出。然而目前却是需大于供，正是供需的极度不平衡，我们才想要建立一个以粉丝为用户主体的网站</a:t>
            </a:r>
          </a:p>
        </p:txBody>
      </p:sp>
    </p:spTree>
    <p:extLst>
      <p:ext uri="{BB962C8B-B14F-4D97-AF65-F5344CB8AC3E}">
        <p14:creationId xmlns:p14="http://schemas.microsoft.com/office/powerpoint/2010/main" val="2247097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3BB48E27-0FC8-4B3A-8C61-B205A1CCB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" b="75241"/>
          <a:stretch/>
        </p:blipFill>
        <p:spPr>
          <a:xfrm>
            <a:off x="-19" y="-20072"/>
            <a:ext cx="12191526" cy="3017796"/>
          </a:xfrm>
          <a:prstGeom prst="rect">
            <a:avLst/>
          </a:prstGeom>
        </p:spPr>
      </p:pic>
      <p:grpSp>
        <p:nvGrpSpPr>
          <p:cNvPr id="5" name="Group 24"/>
          <p:cNvGrpSpPr/>
          <p:nvPr/>
        </p:nvGrpSpPr>
        <p:grpSpPr>
          <a:xfrm>
            <a:off x="9616482" y="2777447"/>
            <a:ext cx="999656" cy="999656"/>
            <a:chOff x="7529520" y="2743206"/>
            <a:chExt cx="760650" cy="760650"/>
          </a:xfrm>
        </p:grpSpPr>
        <p:sp>
          <p:nvSpPr>
            <p:cNvPr id="6" name="Oval 4"/>
            <p:cNvSpPr/>
            <p:nvPr/>
          </p:nvSpPr>
          <p:spPr>
            <a:xfrm>
              <a:off x="7529520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8B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utoShape 112"/>
            <p:cNvSpPr>
              <a:spLocks/>
            </p:cNvSpPr>
            <p:nvPr/>
          </p:nvSpPr>
          <p:spPr bwMode="auto">
            <a:xfrm>
              <a:off x="7715272" y="2928958"/>
              <a:ext cx="366050" cy="366676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rgbClr val="48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8" name="Group 21"/>
          <p:cNvGrpSpPr/>
          <p:nvPr/>
        </p:nvGrpSpPr>
        <p:grpSpPr>
          <a:xfrm>
            <a:off x="5595916" y="2777447"/>
            <a:ext cx="999656" cy="999656"/>
            <a:chOff x="4529124" y="2743206"/>
            <a:chExt cx="760650" cy="760650"/>
          </a:xfrm>
        </p:grpSpPr>
        <p:sp>
          <p:nvSpPr>
            <p:cNvPr id="9" name="Oval 5"/>
            <p:cNvSpPr/>
            <p:nvPr/>
          </p:nvSpPr>
          <p:spPr>
            <a:xfrm>
              <a:off x="4529124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57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18"/>
            <p:cNvGrpSpPr/>
            <p:nvPr/>
          </p:nvGrpSpPr>
          <p:grpSpPr>
            <a:xfrm>
              <a:off x="4786314" y="2928958"/>
              <a:ext cx="251543" cy="366676"/>
              <a:chOff x="3500430" y="4071948"/>
              <a:chExt cx="251543" cy="366676"/>
            </a:xfrm>
            <a:solidFill>
              <a:schemeClr val="accent1"/>
            </a:solidFill>
          </p:grpSpPr>
          <p:sp>
            <p:nvSpPr>
              <p:cNvPr id="11" name="AutoShape 113"/>
              <p:cNvSpPr>
                <a:spLocks/>
              </p:cNvSpPr>
              <p:nvPr/>
            </p:nvSpPr>
            <p:spPr bwMode="auto">
              <a:xfrm>
                <a:off x="3500430" y="4071948"/>
                <a:ext cx="251543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577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" name="AutoShape 114"/>
              <p:cNvSpPr>
                <a:spLocks/>
              </p:cNvSpPr>
              <p:nvPr/>
            </p:nvSpPr>
            <p:spPr bwMode="auto">
              <a:xfrm>
                <a:off x="3557371" y="4129515"/>
                <a:ext cx="74461" cy="744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577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3" name="Group 23"/>
          <p:cNvGrpSpPr/>
          <p:nvPr/>
        </p:nvGrpSpPr>
        <p:grpSpPr>
          <a:xfrm>
            <a:off x="8291062" y="2777447"/>
            <a:ext cx="999656" cy="999656"/>
            <a:chOff x="6529388" y="2743206"/>
            <a:chExt cx="760650" cy="760650"/>
          </a:xfrm>
        </p:grpSpPr>
        <p:sp>
          <p:nvSpPr>
            <p:cNvPr id="14" name="Oval 3"/>
            <p:cNvSpPr/>
            <p:nvPr/>
          </p:nvSpPr>
          <p:spPr>
            <a:xfrm>
              <a:off x="6529388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7"/>
            <p:cNvGrpSpPr/>
            <p:nvPr/>
          </p:nvGrpSpPr>
          <p:grpSpPr>
            <a:xfrm>
              <a:off x="6715140" y="2962971"/>
              <a:ext cx="366051" cy="320998"/>
              <a:chOff x="1978660" y="2629646"/>
              <a:chExt cx="366051" cy="320998"/>
            </a:xfrm>
            <a:solidFill>
              <a:schemeClr val="accent4"/>
            </a:solidFill>
          </p:grpSpPr>
          <p:sp>
            <p:nvSpPr>
              <p:cNvPr id="16" name="AutoShape 147"/>
              <p:cNvSpPr>
                <a:spLocks/>
              </p:cNvSpPr>
              <p:nvPr/>
            </p:nvSpPr>
            <p:spPr bwMode="auto">
              <a:xfrm>
                <a:off x="1978660" y="2629646"/>
                <a:ext cx="366051" cy="320998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solidFill>
                <a:srgbClr val="FFC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7" name="AutoShape 148"/>
              <p:cNvSpPr>
                <a:spLocks/>
              </p:cNvSpPr>
              <p:nvPr/>
            </p:nvSpPr>
            <p:spPr bwMode="auto">
              <a:xfrm>
                <a:off x="2035600" y="2687213"/>
                <a:ext cx="54438" cy="544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8" name="Group 22"/>
          <p:cNvGrpSpPr/>
          <p:nvPr/>
        </p:nvGrpSpPr>
        <p:grpSpPr>
          <a:xfrm>
            <a:off x="6936415" y="2762682"/>
            <a:ext cx="999656" cy="999656"/>
            <a:chOff x="5529256" y="2743206"/>
            <a:chExt cx="760650" cy="760650"/>
          </a:xfrm>
        </p:grpSpPr>
        <p:sp>
          <p:nvSpPr>
            <p:cNvPr id="19" name="Oval 2"/>
            <p:cNvSpPr/>
            <p:nvPr/>
          </p:nvSpPr>
          <p:spPr>
            <a:xfrm>
              <a:off x="5529256" y="2743206"/>
              <a:ext cx="760650" cy="7606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utoShape 149"/>
            <p:cNvSpPr>
              <a:spLocks/>
            </p:cNvSpPr>
            <p:nvPr/>
          </p:nvSpPr>
          <p:spPr bwMode="auto">
            <a:xfrm>
              <a:off x="5715008" y="2962971"/>
              <a:ext cx="366051" cy="2634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rgbClr val="FF6E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34802" y="3544240"/>
            <a:ext cx="253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产品概述：</a:t>
            </a:r>
          </a:p>
        </p:txBody>
      </p:sp>
      <p:sp>
        <p:nvSpPr>
          <p:cNvPr id="28" name="Rectangle 14"/>
          <p:cNvSpPr/>
          <p:nvPr/>
        </p:nvSpPr>
        <p:spPr>
          <a:xfrm>
            <a:off x="634802" y="4129015"/>
            <a:ext cx="10978077" cy="224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Better Fans</a:t>
            </a:r>
            <a:r>
              <a:rPr lang="zh-CN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是一个为粉丝建立的网站，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主要提供的教程类型有视频教程和文章教程，所覆盖的内容主要是修图制图、制作视频、舞蹈、小语种四个方面。其特点是所有教程中所采用的素材均来自明星。它</a:t>
            </a:r>
            <a:r>
              <a:rPr lang="zh-CN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旨在提高粉丝的个人技能，争取形成一种更为健康积极的追星方式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066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文本框 312"/>
          <p:cNvSpPr txBox="1"/>
          <p:nvPr/>
        </p:nvSpPr>
        <p:spPr>
          <a:xfrm>
            <a:off x="341391" y="379516"/>
            <a:ext cx="2795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2451D1-35A0-440D-91EC-4005A86C8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4" y="125364"/>
            <a:ext cx="6720540" cy="6607272"/>
          </a:xfrm>
          <a:prstGeom prst="rect">
            <a:avLst/>
          </a:prstGeom>
        </p:spPr>
      </p:pic>
      <p:sp>
        <p:nvSpPr>
          <p:cNvPr id="317" name="Freeform 26">
            <a:extLst>
              <a:ext uri="{FF2B5EF4-FFF2-40B4-BE49-F238E27FC236}">
                <a16:creationId xmlns:a16="http://schemas.microsoft.com/office/drawing/2014/main" id="{F8E8BBA6-6D5A-4E0B-A68B-DB155C1079F5}"/>
              </a:ext>
            </a:extLst>
          </p:cNvPr>
          <p:cNvSpPr>
            <a:spLocks/>
          </p:cNvSpPr>
          <p:nvPr/>
        </p:nvSpPr>
        <p:spPr bwMode="auto">
          <a:xfrm>
            <a:off x="6347454" y="6007582"/>
            <a:ext cx="101972" cy="155970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873A102E-3894-4E51-8CB7-6A9936150700}"/>
              </a:ext>
            </a:extLst>
          </p:cNvPr>
          <p:cNvSpPr/>
          <p:nvPr/>
        </p:nvSpPr>
        <p:spPr>
          <a:xfrm>
            <a:off x="1072785" y="1940167"/>
            <a:ext cx="2064336" cy="516118"/>
          </a:xfrm>
          <a:prstGeom prst="wedgeRectCallout">
            <a:avLst>
              <a:gd name="adj1" fmla="val 98248"/>
              <a:gd name="adj2" fmla="val -17405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修图制图教程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8D117A01-4C34-4391-8B4B-5B384089184C}"/>
              </a:ext>
            </a:extLst>
          </p:cNvPr>
          <p:cNvSpPr/>
          <p:nvPr/>
        </p:nvSpPr>
        <p:spPr>
          <a:xfrm>
            <a:off x="6627892" y="1847809"/>
            <a:ext cx="2025914" cy="562158"/>
          </a:xfrm>
          <a:prstGeom prst="wedgeRectCallout">
            <a:avLst>
              <a:gd name="adj1" fmla="val -129150"/>
              <a:gd name="adj2" fmla="val -11441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制作视频教程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1D57AF7B-35CF-4AE6-89A0-AFE062FE43D1}"/>
              </a:ext>
            </a:extLst>
          </p:cNvPr>
          <p:cNvSpPr/>
          <p:nvPr/>
        </p:nvSpPr>
        <p:spPr>
          <a:xfrm>
            <a:off x="1072785" y="3309050"/>
            <a:ext cx="1982725" cy="584077"/>
          </a:xfrm>
          <a:prstGeom prst="wedgeRectCallout">
            <a:avLst>
              <a:gd name="adj1" fmla="val 105650"/>
              <a:gd name="adj2" fmla="val -30116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小语种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308DCAA2-045D-41D4-A2DC-80C5741985C5}"/>
              </a:ext>
            </a:extLst>
          </p:cNvPr>
          <p:cNvSpPr/>
          <p:nvPr/>
        </p:nvSpPr>
        <p:spPr>
          <a:xfrm>
            <a:off x="6627892" y="2983635"/>
            <a:ext cx="2025914" cy="465084"/>
          </a:xfrm>
          <a:prstGeom prst="wedgeRectCallout">
            <a:avLst>
              <a:gd name="adj1" fmla="val -132926"/>
              <a:gd name="adj2" fmla="val -22631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舞蹈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3FB403BB-00D1-46CF-9509-89C4B4C3C46F}"/>
              </a:ext>
            </a:extLst>
          </p:cNvPr>
          <p:cNvSpPr/>
          <p:nvPr/>
        </p:nvSpPr>
        <p:spPr>
          <a:xfrm>
            <a:off x="1117529" y="1038080"/>
            <a:ext cx="1631473" cy="516118"/>
          </a:xfrm>
          <a:prstGeom prst="wedgeRectCallout">
            <a:avLst>
              <a:gd name="adj1" fmla="val 162500"/>
              <a:gd name="adj2" fmla="val -5818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论坛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F9937A-7C8E-4A00-8512-7C18F9B84A16}"/>
              </a:ext>
            </a:extLst>
          </p:cNvPr>
          <p:cNvSpPr txBox="1"/>
          <p:nvPr/>
        </p:nvSpPr>
        <p:spPr>
          <a:xfrm>
            <a:off x="7042568" y="5155103"/>
            <a:ext cx="2605189" cy="46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13AA4E25-1276-4D94-9F65-8D90AFC37328}"/>
              </a:ext>
            </a:extLst>
          </p:cNvPr>
          <p:cNvSpPr/>
          <p:nvPr/>
        </p:nvSpPr>
        <p:spPr>
          <a:xfrm>
            <a:off x="467381" y="4774534"/>
            <a:ext cx="2533650" cy="1460938"/>
          </a:xfrm>
          <a:prstGeom prst="cloudCallout">
            <a:avLst>
              <a:gd name="adj1" fmla="val 82045"/>
              <a:gd name="adj2" fmla="val 38759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首页</a:t>
            </a: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BA047B8A-1F30-44F1-ACF3-A37EF8775B28}"/>
              </a:ext>
            </a:extLst>
          </p:cNvPr>
          <p:cNvSpPr/>
          <p:nvPr/>
        </p:nvSpPr>
        <p:spPr>
          <a:xfrm>
            <a:off x="6627892" y="923732"/>
            <a:ext cx="2025914" cy="466796"/>
          </a:xfrm>
          <a:prstGeom prst="wedgeRectCallout">
            <a:avLst>
              <a:gd name="adj1" fmla="val -117949"/>
              <a:gd name="adj2" fmla="val -3443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会员中心</a:t>
            </a:r>
          </a:p>
        </p:txBody>
      </p:sp>
    </p:spTree>
    <p:extLst>
      <p:ext uri="{BB962C8B-B14F-4D97-AF65-F5344CB8AC3E}">
        <p14:creationId xmlns:p14="http://schemas.microsoft.com/office/powerpoint/2010/main" val="294427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4" grpId="0" animBg="1"/>
      <p:bldP spid="5" grpId="0" animBg="1"/>
      <p:bldP spid="6" grpId="0" animBg="1"/>
      <p:bldP spid="7" grpId="0" animBg="1"/>
      <p:bldP spid="8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343"/>
          <p:cNvGrpSpPr/>
          <p:nvPr/>
        </p:nvGrpSpPr>
        <p:grpSpPr>
          <a:xfrm>
            <a:off x="7242702" y="939791"/>
            <a:ext cx="4585677" cy="937543"/>
            <a:chOff x="4255462" y="1643055"/>
            <a:chExt cx="5160985" cy="937543"/>
          </a:xfrm>
        </p:grpSpPr>
        <p:sp>
          <p:nvSpPr>
            <p:cNvPr id="289" name="Rectangle 33"/>
            <p:cNvSpPr/>
            <p:nvPr/>
          </p:nvSpPr>
          <p:spPr>
            <a:xfrm>
              <a:off x="4332910" y="1643055"/>
              <a:ext cx="19397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教程页面：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90" name="Rectangle 325"/>
            <p:cNvSpPr/>
            <p:nvPr/>
          </p:nvSpPr>
          <p:spPr>
            <a:xfrm>
              <a:off x="4255462" y="2000246"/>
              <a:ext cx="5160985" cy="5803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、评论区</a:t>
              </a:r>
              <a:endParaRPr lang="ms-MY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sp>
        <p:nvSpPr>
          <p:cNvPr id="313" name="文本框 312"/>
          <p:cNvSpPr txBox="1"/>
          <p:nvPr/>
        </p:nvSpPr>
        <p:spPr>
          <a:xfrm>
            <a:off x="598121" y="239981"/>
            <a:ext cx="242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功能介绍：</a:t>
            </a:r>
          </a:p>
        </p:txBody>
      </p:sp>
      <p:sp>
        <p:nvSpPr>
          <p:cNvPr id="318" name="Freeform 26">
            <a:extLst>
              <a:ext uri="{FF2B5EF4-FFF2-40B4-BE49-F238E27FC236}">
                <a16:creationId xmlns:a16="http://schemas.microsoft.com/office/drawing/2014/main" id="{618B0320-674D-4FEC-A623-D51C53419F0C}"/>
              </a:ext>
            </a:extLst>
          </p:cNvPr>
          <p:cNvSpPr>
            <a:spLocks/>
          </p:cNvSpPr>
          <p:nvPr/>
        </p:nvSpPr>
        <p:spPr bwMode="auto">
          <a:xfrm>
            <a:off x="7978464" y="4433210"/>
            <a:ext cx="119670" cy="124109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644F20-9C87-440F-9643-CD8B9DC5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1" y="1022374"/>
            <a:ext cx="9822917" cy="5586492"/>
          </a:xfrm>
          <a:prstGeom prst="rect">
            <a:avLst/>
          </a:prstGeom>
        </p:spPr>
      </p:pic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E20B7DFC-D304-4103-B9E5-983B50A56A5D}"/>
              </a:ext>
            </a:extLst>
          </p:cNvPr>
          <p:cNvSpPr/>
          <p:nvPr/>
        </p:nvSpPr>
        <p:spPr>
          <a:xfrm>
            <a:off x="899049" y="4074363"/>
            <a:ext cx="1470581" cy="646331"/>
          </a:xfrm>
          <a:prstGeom prst="wedgeRectCallout">
            <a:avLst>
              <a:gd name="adj1" fmla="val 29197"/>
              <a:gd name="adj2" fmla="val 14613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简介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45FC427D-6A6A-4F31-8A63-A027709571B8}"/>
              </a:ext>
            </a:extLst>
          </p:cNvPr>
          <p:cNvSpPr/>
          <p:nvPr/>
        </p:nvSpPr>
        <p:spPr>
          <a:xfrm>
            <a:off x="899049" y="1706312"/>
            <a:ext cx="1470581" cy="646331"/>
          </a:xfrm>
          <a:prstGeom prst="wedgeRectCallout">
            <a:avLst>
              <a:gd name="adj1" fmla="val 40094"/>
              <a:gd name="adj2" fmla="val 1691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视频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24546178-76C2-4154-9B6B-0E0BE3899838}"/>
              </a:ext>
            </a:extLst>
          </p:cNvPr>
          <p:cNvSpPr/>
          <p:nvPr/>
        </p:nvSpPr>
        <p:spPr>
          <a:xfrm>
            <a:off x="10482245" y="2228193"/>
            <a:ext cx="1470581" cy="714895"/>
          </a:xfrm>
          <a:prstGeom prst="wedgeRectCallout">
            <a:avLst>
              <a:gd name="adj1" fmla="val -142228"/>
              <a:gd name="adj2" fmla="val 24256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评论区</a:t>
            </a:r>
          </a:p>
        </p:txBody>
      </p:sp>
    </p:spTree>
    <p:extLst>
      <p:ext uri="{BB962C8B-B14F-4D97-AF65-F5344CB8AC3E}">
        <p14:creationId xmlns:p14="http://schemas.microsoft.com/office/powerpoint/2010/main" val="151977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343"/>
          <p:cNvGrpSpPr/>
          <p:nvPr/>
        </p:nvGrpSpPr>
        <p:grpSpPr>
          <a:xfrm>
            <a:off x="7991939" y="870440"/>
            <a:ext cx="4077727" cy="1057382"/>
            <a:chOff x="4571999" y="1643056"/>
            <a:chExt cx="4589309" cy="1057382"/>
          </a:xfrm>
        </p:grpSpPr>
        <p:sp>
          <p:nvSpPr>
            <p:cNvPr id="289" name="Rectangle 33"/>
            <p:cNvSpPr/>
            <p:nvPr/>
          </p:nvSpPr>
          <p:spPr>
            <a:xfrm>
              <a:off x="4572000" y="1643056"/>
              <a:ext cx="19397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文章教程页面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90" name="Rectangle 325"/>
            <p:cNvSpPr/>
            <p:nvPr/>
          </p:nvSpPr>
          <p:spPr>
            <a:xfrm>
              <a:off x="4571999" y="2000246"/>
              <a:ext cx="4589309" cy="700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首页主要包含了六大板块，分别是顶部底部、菜单栏、文章区、评论区和摘要区</a:t>
              </a:r>
              <a:endParaRPr lang="ms-MY" sz="1400" dirty="0">
                <a:solidFill>
                  <a:schemeClr val="bg1">
                    <a:lumMod val="6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7984533" y="3197351"/>
            <a:ext cx="4085133" cy="1493104"/>
            <a:chOff x="4636354" y="2786064"/>
            <a:chExt cx="3909252" cy="1428821"/>
          </a:xfrm>
        </p:grpSpPr>
        <p:grpSp>
          <p:nvGrpSpPr>
            <p:cNvPr id="292" name="Group 344"/>
            <p:cNvGrpSpPr/>
            <p:nvPr/>
          </p:nvGrpSpPr>
          <p:grpSpPr>
            <a:xfrm>
              <a:off x="4643438" y="2786064"/>
              <a:ext cx="3902168" cy="500694"/>
              <a:chOff x="4643438" y="2786064"/>
              <a:chExt cx="3902168" cy="500694"/>
            </a:xfrm>
          </p:grpSpPr>
          <p:sp>
            <p:nvSpPr>
              <p:cNvPr id="308" name="Rectangle 330"/>
              <p:cNvSpPr/>
              <p:nvPr/>
            </p:nvSpPr>
            <p:spPr>
              <a:xfrm>
                <a:off x="5072066" y="2786064"/>
                <a:ext cx="3473540" cy="500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yriad Hebrew" panose="01010101010101010101" pitchFamily="50" charset="-79"/>
                  </a:rPr>
                  <a:t>文章区主要分为三部分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yriad Hebrew" panose="01010101010101010101" pitchFamily="50" charset="-79"/>
                  </a:rPr>
                  <a:t>——</a:t>
                </a: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yriad Hebrew" panose="01010101010101010101" pitchFamily="50" charset="-79"/>
                  </a:rPr>
                  <a:t>文章、简介</a:t>
                </a: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、点赞分享打赏按钮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grpSp>
            <p:nvGrpSpPr>
              <p:cNvPr id="309" name="Group 332"/>
              <p:cNvGrpSpPr/>
              <p:nvPr/>
            </p:nvGrpSpPr>
            <p:grpSpPr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310" name="Oval 326"/>
                <p:cNvSpPr/>
                <p:nvPr/>
              </p:nvSpPr>
              <p:spPr>
                <a:xfrm>
                  <a:off x="4643438" y="2786064"/>
                  <a:ext cx="288476" cy="288476"/>
                </a:xfrm>
                <a:prstGeom prst="ellipse">
                  <a:avLst/>
                </a:prstGeom>
                <a:solidFill>
                  <a:srgbClr val="FF6E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1" name="Freeform 26"/>
                <p:cNvSpPr>
                  <a:spLocks/>
                </p:cNvSpPr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95" name="Group 345"/>
            <p:cNvGrpSpPr/>
            <p:nvPr/>
          </p:nvGrpSpPr>
          <p:grpSpPr>
            <a:xfrm>
              <a:off x="4636354" y="3707707"/>
              <a:ext cx="3902165" cy="507178"/>
              <a:chOff x="4636354" y="3707707"/>
              <a:chExt cx="3902165" cy="507178"/>
            </a:xfrm>
          </p:grpSpPr>
          <p:sp>
            <p:nvSpPr>
              <p:cNvPr id="296" name="Rectangle 334"/>
              <p:cNvSpPr/>
              <p:nvPr/>
            </p:nvSpPr>
            <p:spPr>
              <a:xfrm>
                <a:off x="5072066" y="3714192"/>
                <a:ext cx="3466453" cy="500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评论区可以发表评论，也可以浏览别人评论，也可以对评论进行回复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Oval 327"/>
              <p:cNvSpPr/>
              <p:nvPr/>
            </p:nvSpPr>
            <p:spPr>
              <a:xfrm>
                <a:off x="4636354" y="3707707"/>
                <a:ext cx="288476" cy="288476"/>
              </a:xfrm>
              <a:prstGeom prst="ellipse">
                <a:avLst/>
              </a:prstGeom>
              <a:solidFill>
                <a:srgbClr val="FFC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13" name="文本框 312"/>
          <p:cNvSpPr txBox="1"/>
          <p:nvPr/>
        </p:nvSpPr>
        <p:spPr>
          <a:xfrm>
            <a:off x="857273" y="1169310"/>
            <a:ext cx="4781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18" name="Freeform 26">
            <a:extLst>
              <a:ext uri="{FF2B5EF4-FFF2-40B4-BE49-F238E27FC236}">
                <a16:creationId xmlns:a16="http://schemas.microsoft.com/office/drawing/2014/main" id="{618B0320-674D-4FEC-A623-D51C53419F0C}"/>
              </a:ext>
            </a:extLst>
          </p:cNvPr>
          <p:cNvSpPr>
            <a:spLocks/>
          </p:cNvSpPr>
          <p:nvPr/>
        </p:nvSpPr>
        <p:spPr bwMode="auto">
          <a:xfrm>
            <a:off x="6855323" y="4406577"/>
            <a:ext cx="119670" cy="124109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44CB72-93CF-4A35-81BF-773523EDC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6"/>
          <a:stretch/>
        </p:blipFill>
        <p:spPr>
          <a:xfrm>
            <a:off x="1720607" y="512802"/>
            <a:ext cx="5893516" cy="5929664"/>
          </a:xfrm>
          <a:prstGeom prst="rect">
            <a:avLst/>
          </a:prstGeom>
        </p:spPr>
      </p:pic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0748D68E-033E-4BF4-A01E-C5E644A0B784}"/>
              </a:ext>
            </a:extLst>
          </p:cNvPr>
          <p:cNvSpPr/>
          <p:nvPr/>
        </p:nvSpPr>
        <p:spPr>
          <a:xfrm>
            <a:off x="8293394" y="353565"/>
            <a:ext cx="1965066" cy="659287"/>
          </a:xfrm>
          <a:prstGeom prst="wedgeRectCallout">
            <a:avLst>
              <a:gd name="adj1" fmla="val -124998"/>
              <a:gd name="adj2" fmla="val 21180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点赞</a:t>
            </a:r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A6B6DF27-DC57-48EB-B78D-54C81C8CC6E0}"/>
              </a:ext>
            </a:extLst>
          </p:cNvPr>
          <p:cNvSpPr/>
          <p:nvPr/>
        </p:nvSpPr>
        <p:spPr>
          <a:xfrm>
            <a:off x="8300797" y="1683635"/>
            <a:ext cx="1957663" cy="700192"/>
          </a:xfrm>
          <a:prstGeom prst="wedgeRectCallout">
            <a:avLst>
              <a:gd name="adj1" fmla="val -135993"/>
              <a:gd name="adj2" fmla="val 20838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文章、简介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F668107F-8AA8-4D37-ADA3-1903536F48D3}"/>
              </a:ext>
            </a:extLst>
          </p:cNvPr>
          <p:cNvSpPr/>
          <p:nvPr/>
        </p:nvSpPr>
        <p:spPr>
          <a:xfrm>
            <a:off x="8331175" y="3720571"/>
            <a:ext cx="1927285" cy="663220"/>
          </a:xfrm>
          <a:prstGeom prst="wedgeRectCallout">
            <a:avLst>
              <a:gd name="adj1" fmla="val -148354"/>
              <a:gd name="adj2" fmla="val 19997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评论区</a:t>
            </a:r>
          </a:p>
        </p:txBody>
      </p:sp>
    </p:spTree>
    <p:extLst>
      <p:ext uri="{BB962C8B-B14F-4D97-AF65-F5344CB8AC3E}">
        <p14:creationId xmlns:p14="http://schemas.microsoft.com/office/powerpoint/2010/main" val="2439140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456948" y="2325226"/>
            <a:ext cx="9842639" cy="2711693"/>
            <a:chOff x="213147" y="2325226"/>
            <a:chExt cx="9842639" cy="2527919"/>
          </a:xfrm>
        </p:grpSpPr>
        <p:grpSp>
          <p:nvGrpSpPr>
            <p:cNvPr id="4" name="Group 42"/>
            <p:cNvGrpSpPr/>
            <p:nvPr/>
          </p:nvGrpSpPr>
          <p:grpSpPr>
            <a:xfrm>
              <a:off x="5145836" y="2325230"/>
              <a:ext cx="1904311" cy="430378"/>
              <a:chOff x="3286116" y="1643056"/>
              <a:chExt cx="1158331" cy="275409"/>
            </a:xfrm>
          </p:grpSpPr>
          <p:sp>
            <p:nvSpPr>
              <p:cNvPr id="5" name="Rectangle 11"/>
              <p:cNvSpPr/>
              <p:nvPr/>
            </p:nvSpPr>
            <p:spPr>
              <a:xfrm>
                <a:off x="3500398" y="1643056"/>
                <a:ext cx="944049" cy="275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b="1" dirty="0">
                    <a:solidFill>
                      <a:schemeClr val="bg2">
                        <a:lumMod val="10000"/>
                      </a:schemeClr>
                    </a:solidFill>
                    <a:latin typeface="Open Sans" pitchFamily="34" charset="0"/>
                  </a:rPr>
                  <a:t>修图</a:t>
                </a:r>
                <a:r>
                  <a:rPr lang="en-US" altLang="zh-CN" sz="2400" b="1" dirty="0">
                    <a:solidFill>
                      <a:schemeClr val="bg2">
                        <a:lumMod val="10000"/>
                      </a:schemeClr>
                    </a:solidFill>
                    <a:latin typeface="Open Sans" pitchFamily="34" charset="0"/>
                  </a:rPr>
                  <a:t>/</a:t>
                </a:r>
                <a:r>
                  <a:rPr lang="zh-CN" altLang="zh-CN" sz="2400" b="1" dirty="0">
                    <a:solidFill>
                      <a:schemeClr val="bg2">
                        <a:lumMod val="10000"/>
                      </a:schemeClr>
                    </a:solidFill>
                    <a:latin typeface="Open Sans" pitchFamily="34" charset="0"/>
                  </a:rPr>
                  <a:t>制图</a:t>
                </a:r>
                <a:endParaRPr lang="en-US" sz="2400" b="1" dirty="0">
                  <a:solidFill>
                    <a:schemeClr val="bg2">
                      <a:lumMod val="10000"/>
                    </a:schemeClr>
                  </a:solidFill>
                  <a:latin typeface="Open Sans" pitchFamily="34" charset="0"/>
                </a:endParaRPr>
              </a:p>
            </p:txBody>
          </p:sp>
          <p:sp>
            <p:nvSpPr>
              <p:cNvPr id="7" name="Freeform 69"/>
              <p:cNvSpPr>
                <a:spLocks noEditPoints="1"/>
              </p:cNvSpPr>
              <p:nvPr/>
            </p:nvSpPr>
            <p:spPr bwMode="auto">
              <a:xfrm>
                <a:off x="3286116" y="1643056"/>
                <a:ext cx="163513" cy="239713"/>
              </a:xfrm>
              <a:custGeom>
                <a:avLst/>
                <a:gdLst/>
                <a:ahLst/>
                <a:cxnLst>
                  <a:cxn ang="0">
                    <a:pos x="180" y="76"/>
                  </a:cxn>
                  <a:cxn ang="0">
                    <a:pos x="167" y="34"/>
                  </a:cxn>
                  <a:cxn ang="0">
                    <a:pos x="133" y="7"/>
                  </a:cxn>
                  <a:cxn ang="0">
                    <a:pos x="104" y="0"/>
                  </a:cxn>
                  <a:cxn ang="0">
                    <a:pos x="62" y="14"/>
                  </a:cxn>
                  <a:cxn ang="0">
                    <a:pos x="35" y="47"/>
                  </a:cxn>
                  <a:cxn ang="0">
                    <a:pos x="27" y="132"/>
                  </a:cxn>
                  <a:cxn ang="0">
                    <a:pos x="17" y="136"/>
                  </a:cxn>
                  <a:cxn ang="0">
                    <a:pos x="0" y="156"/>
                  </a:cxn>
                  <a:cxn ang="0">
                    <a:pos x="0" y="276"/>
                  </a:cxn>
                  <a:cxn ang="0">
                    <a:pos x="8" y="295"/>
                  </a:cxn>
                  <a:cxn ang="0">
                    <a:pos x="27" y="303"/>
                  </a:cxn>
                  <a:cxn ang="0">
                    <a:pos x="185" y="303"/>
                  </a:cxn>
                  <a:cxn ang="0">
                    <a:pos x="205" y="286"/>
                  </a:cxn>
                  <a:cxn ang="0">
                    <a:pos x="207" y="161"/>
                  </a:cxn>
                  <a:cxn ang="0">
                    <a:pos x="205" y="150"/>
                  </a:cxn>
                  <a:cxn ang="0">
                    <a:pos x="185" y="134"/>
                  </a:cxn>
                  <a:cxn ang="0">
                    <a:pos x="47" y="76"/>
                  </a:cxn>
                  <a:cxn ang="0">
                    <a:pos x="51" y="54"/>
                  </a:cxn>
                  <a:cxn ang="0">
                    <a:pos x="71" y="29"/>
                  </a:cxn>
                  <a:cxn ang="0">
                    <a:pos x="104" y="20"/>
                  </a:cxn>
                  <a:cxn ang="0">
                    <a:pos x="125" y="24"/>
                  </a:cxn>
                  <a:cxn ang="0">
                    <a:pos x="151" y="45"/>
                  </a:cxn>
                  <a:cxn ang="0">
                    <a:pos x="160" y="76"/>
                  </a:cxn>
                  <a:cxn ang="0">
                    <a:pos x="47" y="76"/>
                  </a:cxn>
                  <a:cxn ang="0">
                    <a:pos x="187" y="279"/>
                  </a:cxn>
                  <a:cxn ang="0">
                    <a:pos x="180" y="285"/>
                  </a:cxn>
                  <a:cxn ang="0">
                    <a:pos x="24" y="283"/>
                  </a:cxn>
                  <a:cxn ang="0">
                    <a:pos x="18" y="276"/>
                  </a:cxn>
                  <a:cxn ang="0">
                    <a:pos x="18" y="158"/>
                  </a:cxn>
                  <a:cxn ang="0">
                    <a:pos x="27" y="152"/>
                  </a:cxn>
                  <a:cxn ang="0">
                    <a:pos x="183" y="152"/>
                  </a:cxn>
                  <a:cxn ang="0">
                    <a:pos x="189" y="161"/>
                  </a:cxn>
                  <a:cxn ang="0">
                    <a:pos x="113" y="190"/>
                  </a:cxn>
                  <a:cxn ang="0">
                    <a:pos x="111" y="183"/>
                  </a:cxn>
                  <a:cxn ang="0">
                    <a:pos x="104" y="179"/>
                  </a:cxn>
                  <a:cxn ang="0">
                    <a:pos x="95" y="187"/>
                  </a:cxn>
                  <a:cxn ang="0">
                    <a:pos x="95" y="212"/>
                  </a:cxn>
                  <a:cxn ang="0">
                    <a:pos x="85" y="223"/>
                  </a:cxn>
                  <a:cxn ang="0">
                    <a:pos x="85" y="236"/>
                  </a:cxn>
                  <a:cxn ang="0">
                    <a:pos x="104" y="246"/>
                  </a:cxn>
                  <a:cxn ang="0">
                    <a:pos x="116" y="241"/>
                  </a:cxn>
                  <a:cxn ang="0">
                    <a:pos x="122" y="228"/>
                  </a:cxn>
                  <a:cxn ang="0">
                    <a:pos x="116" y="214"/>
                  </a:cxn>
                </a:cxnLst>
                <a:rect l="0" t="0" r="r" b="b"/>
                <a:pathLst>
                  <a:path w="207" h="303">
                    <a:moveTo>
                      <a:pt x="180" y="132"/>
                    </a:moveTo>
                    <a:lnTo>
                      <a:pt x="180" y="76"/>
                    </a:lnTo>
                    <a:lnTo>
                      <a:pt x="180" y="76"/>
                    </a:lnTo>
                    <a:lnTo>
                      <a:pt x="178" y="62"/>
                    </a:lnTo>
                    <a:lnTo>
                      <a:pt x="172" y="47"/>
                    </a:lnTo>
                    <a:lnTo>
                      <a:pt x="167" y="34"/>
                    </a:lnTo>
                    <a:lnTo>
                      <a:pt x="156" y="24"/>
                    </a:lnTo>
                    <a:lnTo>
                      <a:pt x="145" y="14"/>
                    </a:lnTo>
                    <a:lnTo>
                      <a:pt x="133" y="7"/>
                    </a:lnTo>
                    <a:lnTo>
                      <a:pt x="118" y="2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89" y="2"/>
                    </a:lnTo>
                    <a:lnTo>
                      <a:pt x="75" y="7"/>
                    </a:lnTo>
                    <a:lnTo>
                      <a:pt x="62" y="14"/>
                    </a:lnTo>
                    <a:lnTo>
                      <a:pt x="49" y="24"/>
                    </a:lnTo>
                    <a:lnTo>
                      <a:pt x="40" y="34"/>
                    </a:lnTo>
                    <a:lnTo>
                      <a:pt x="35" y="47"/>
                    </a:lnTo>
                    <a:lnTo>
                      <a:pt x="29" y="62"/>
                    </a:lnTo>
                    <a:lnTo>
                      <a:pt x="27" y="76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2" y="134"/>
                    </a:lnTo>
                    <a:lnTo>
                      <a:pt x="17" y="136"/>
                    </a:lnTo>
                    <a:lnTo>
                      <a:pt x="8" y="141"/>
                    </a:lnTo>
                    <a:lnTo>
                      <a:pt x="2" y="150"/>
                    </a:lnTo>
                    <a:lnTo>
                      <a:pt x="0" y="156"/>
                    </a:lnTo>
                    <a:lnTo>
                      <a:pt x="0" y="161"/>
                    </a:lnTo>
                    <a:lnTo>
                      <a:pt x="0" y="276"/>
                    </a:lnTo>
                    <a:lnTo>
                      <a:pt x="0" y="276"/>
                    </a:lnTo>
                    <a:lnTo>
                      <a:pt x="0" y="281"/>
                    </a:lnTo>
                    <a:lnTo>
                      <a:pt x="2" y="286"/>
                    </a:lnTo>
                    <a:lnTo>
                      <a:pt x="8" y="295"/>
                    </a:lnTo>
                    <a:lnTo>
                      <a:pt x="17" y="301"/>
                    </a:lnTo>
                    <a:lnTo>
                      <a:pt x="22" y="303"/>
                    </a:lnTo>
                    <a:lnTo>
                      <a:pt x="27" y="303"/>
                    </a:lnTo>
                    <a:lnTo>
                      <a:pt x="180" y="303"/>
                    </a:lnTo>
                    <a:lnTo>
                      <a:pt x="180" y="303"/>
                    </a:lnTo>
                    <a:lnTo>
                      <a:pt x="185" y="303"/>
                    </a:lnTo>
                    <a:lnTo>
                      <a:pt x="191" y="301"/>
                    </a:lnTo>
                    <a:lnTo>
                      <a:pt x="200" y="295"/>
                    </a:lnTo>
                    <a:lnTo>
                      <a:pt x="205" y="286"/>
                    </a:lnTo>
                    <a:lnTo>
                      <a:pt x="207" y="281"/>
                    </a:lnTo>
                    <a:lnTo>
                      <a:pt x="207" y="276"/>
                    </a:lnTo>
                    <a:lnTo>
                      <a:pt x="207" y="161"/>
                    </a:lnTo>
                    <a:lnTo>
                      <a:pt x="207" y="161"/>
                    </a:lnTo>
                    <a:lnTo>
                      <a:pt x="207" y="156"/>
                    </a:lnTo>
                    <a:lnTo>
                      <a:pt x="205" y="150"/>
                    </a:lnTo>
                    <a:lnTo>
                      <a:pt x="200" y="141"/>
                    </a:lnTo>
                    <a:lnTo>
                      <a:pt x="191" y="136"/>
                    </a:lnTo>
                    <a:lnTo>
                      <a:pt x="185" y="134"/>
                    </a:lnTo>
                    <a:lnTo>
                      <a:pt x="180" y="132"/>
                    </a:lnTo>
                    <a:lnTo>
                      <a:pt x="180" y="132"/>
                    </a:lnTo>
                    <a:close/>
                    <a:moveTo>
                      <a:pt x="47" y="76"/>
                    </a:moveTo>
                    <a:lnTo>
                      <a:pt x="47" y="76"/>
                    </a:lnTo>
                    <a:lnTo>
                      <a:pt x="47" y="65"/>
                    </a:lnTo>
                    <a:lnTo>
                      <a:pt x="51" y="54"/>
                    </a:lnTo>
                    <a:lnTo>
                      <a:pt x="56" y="45"/>
                    </a:lnTo>
                    <a:lnTo>
                      <a:pt x="64" y="36"/>
                    </a:lnTo>
                    <a:lnTo>
                      <a:pt x="71" y="29"/>
                    </a:lnTo>
                    <a:lnTo>
                      <a:pt x="82" y="24"/>
                    </a:lnTo>
                    <a:lnTo>
                      <a:pt x="93" y="20"/>
                    </a:lnTo>
                    <a:lnTo>
                      <a:pt x="104" y="20"/>
                    </a:lnTo>
                    <a:lnTo>
                      <a:pt x="104" y="20"/>
                    </a:lnTo>
                    <a:lnTo>
                      <a:pt x="114" y="20"/>
                    </a:lnTo>
                    <a:lnTo>
                      <a:pt x="125" y="24"/>
                    </a:lnTo>
                    <a:lnTo>
                      <a:pt x="134" y="29"/>
                    </a:lnTo>
                    <a:lnTo>
                      <a:pt x="143" y="36"/>
                    </a:lnTo>
                    <a:lnTo>
                      <a:pt x="151" y="45"/>
                    </a:lnTo>
                    <a:lnTo>
                      <a:pt x="156" y="54"/>
                    </a:lnTo>
                    <a:lnTo>
                      <a:pt x="160" y="65"/>
                    </a:lnTo>
                    <a:lnTo>
                      <a:pt x="160" y="76"/>
                    </a:lnTo>
                    <a:lnTo>
                      <a:pt x="160" y="132"/>
                    </a:lnTo>
                    <a:lnTo>
                      <a:pt x="47" y="132"/>
                    </a:lnTo>
                    <a:lnTo>
                      <a:pt x="47" y="76"/>
                    </a:lnTo>
                    <a:close/>
                    <a:moveTo>
                      <a:pt x="189" y="276"/>
                    </a:moveTo>
                    <a:lnTo>
                      <a:pt x="189" y="276"/>
                    </a:lnTo>
                    <a:lnTo>
                      <a:pt x="187" y="279"/>
                    </a:lnTo>
                    <a:lnTo>
                      <a:pt x="185" y="281"/>
                    </a:lnTo>
                    <a:lnTo>
                      <a:pt x="183" y="283"/>
                    </a:lnTo>
                    <a:lnTo>
                      <a:pt x="180" y="285"/>
                    </a:lnTo>
                    <a:lnTo>
                      <a:pt x="27" y="285"/>
                    </a:lnTo>
                    <a:lnTo>
                      <a:pt x="27" y="285"/>
                    </a:lnTo>
                    <a:lnTo>
                      <a:pt x="24" y="283"/>
                    </a:lnTo>
                    <a:lnTo>
                      <a:pt x="22" y="281"/>
                    </a:lnTo>
                    <a:lnTo>
                      <a:pt x="18" y="279"/>
                    </a:lnTo>
                    <a:lnTo>
                      <a:pt x="18" y="276"/>
                    </a:lnTo>
                    <a:lnTo>
                      <a:pt x="18" y="161"/>
                    </a:lnTo>
                    <a:lnTo>
                      <a:pt x="18" y="161"/>
                    </a:lnTo>
                    <a:lnTo>
                      <a:pt x="18" y="158"/>
                    </a:lnTo>
                    <a:lnTo>
                      <a:pt x="22" y="154"/>
                    </a:lnTo>
                    <a:lnTo>
                      <a:pt x="24" y="152"/>
                    </a:lnTo>
                    <a:lnTo>
                      <a:pt x="27" y="152"/>
                    </a:lnTo>
                    <a:lnTo>
                      <a:pt x="180" y="152"/>
                    </a:lnTo>
                    <a:lnTo>
                      <a:pt x="180" y="152"/>
                    </a:lnTo>
                    <a:lnTo>
                      <a:pt x="183" y="152"/>
                    </a:lnTo>
                    <a:lnTo>
                      <a:pt x="185" y="154"/>
                    </a:lnTo>
                    <a:lnTo>
                      <a:pt x="187" y="158"/>
                    </a:lnTo>
                    <a:lnTo>
                      <a:pt x="189" y="161"/>
                    </a:lnTo>
                    <a:lnTo>
                      <a:pt x="189" y="276"/>
                    </a:lnTo>
                    <a:close/>
                    <a:moveTo>
                      <a:pt x="113" y="212"/>
                    </a:moveTo>
                    <a:lnTo>
                      <a:pt x="113" y="190"/>
                    </a:lnTo>
                    <a:lnTo>
                      <a:pt x="113" y="190"/>
                    </a:lnTo>
                    <a:lnTo>
                      <a:pt x="113" y="187"/>
                    </a:lnTo>
                    <a:lnTo>
                      <a:pt x="111" y="183"/>
                    </a:lnTo>
                    <a:lnTo>
                      <a:pt x="107" y="181"/>
                    </a:lnTo>
                    <a:lnTo>
                      <a:pt x="104" y="179"/>
                    </a:lnTo>
                    <a:lnTo>
                      <a:pt x="104" y="179"/>
                    </a:lnTo>
                    <a:lnTo>
                      <a:pt x="100" y="181"/>
                    </a:lnTo>
                    <a:lnTo>
                      <a:pt x="96" y="183"/>
                    </a:lnTo>
                    <a:lnTo>
                      <a:pt x="95" y="187"/>
                    </a:lnTo>
                    <a:lnTo>
                      <a:pt x="95" y="190"/>
                    </a:lnTo>
                    <a:lnTo>
                      <a:pt x="95" y="212"/>
                    </a:lnTo>
                    <a:lnTo>
                      <a:pt x="95" y="212"/>
                    </a:lnTo>
                    <a:lnTo>
                      <a:pt x="91" y="214"/>
                    </a:lnTo>
                    <a:lnTo>
                      <a:pt x="87" y="217"/>
                    </a:lnTo>
                    <a:lnTo>
                      <a:pt x="85" y="223"/>
                    </a:lnTo>
                    <a:lnTo>
                      <a:pt x="85" y="228"/>
                    </a:lnTo>
                    <a:lnTo>
                      <a:pt x="85" y="228"/>
                    </a:lnTo>
                    <a:lnTo>
                      <a:pt x="85" y="236"/>
                    </a:lnTo>
                    <a:lnTo>
                      <a:pt x="91" y="241"/>
                    </a:lnTo>
                    <a:lnTo>
                      <a:pt x="96" y="245"/>
                    </a:lnTo>
                    <a:lnTo>
                      <a:pt x="104" y="246"/>
                    </a:lnTo>
                    <a:lnTo>
                      <a:pt x="104" y="246"/>
                    </a:lnTo>
                    <a:lnTo>
                      <a:pt x="111" y="245"/>
                    </a:lnTo>
                    <a:lnTo>
                      <a:pt x="116" y="241"/>
                    </a:lnTo>
                    <a:lnTo>
                      <a:pt x="122" y="236"/>
                    </a:lnTo>
                    <a:lnTo>
                      <a:pt x="122" y="228"/>
                    </a:lnTo>
                    <a:lnTo>
                      <a:pt x="122" y="228"/>
                    </a:lnTo>
                    <a:lnTo>
                      <a:pt x="122" y="223"/>
                    </a:lnTo>
                    <a:lnTo>
                      <a:pt x="120" y="217"/>
                    </a:lnTo>
                    <a:lnTo>
                      <a:pt x="116" y="214"/>
                    </a:lnTo>
                    <a:lnTo>
                      <a:pt x="113" y="212"/>
                    </a:lnTo>
                    <a:lnTo>
                      <a:pt x="113" y="2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43"/>
            <p:cNvGrpSpPr/>
            <p:nvPr/>
          </p:nvGrpSpPr>
          <p:grpSpPr>
            <a:xfrm>
              <a:off x="213147" y="2325226"/>
              <a:ext cx="1167407" cy="372994"/>
              <a:chOff x="285720" y="1643056"/>
              <a:chExt cx="710095" cy="238688"/>
            </a:xfrm>
          </p:grpSpPr>
          <p:sp>
            <p:nvSpPr>
              <p:cNvPr id="9" name="Rectangle 7"/>
              <p:cNvSpPr/>
              <p:nvPr/>
            </p:nvSpPr>
            <p:spPr>
              <a:xfrm>
                <a:off x="571472" y="1643056"/>
                <a:ext cx="424343" cy="238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饭制</a:t>
                </a:r>
                <a:endParaRPr lang="en-US" sz="2000" b="1" dirty="0">
                  <a:solidFill>
                    <a:schemeClr val="bg2">
                      <a:lumMod val="1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1" name="Freeform 95"/>
              <p:cNvSpPr>
                <a:spLocks noEditPoints="1"/>
              </p:cNvSpPr>
              <p:nvPr/>
            </p:nvSpPr>
            <p:spPr bwMode="auto">
              <a:xfrm>
                <a:off x="285720" y="1643056"/>
                <a:ext cx="260350" cy="230188"/>
              </a:xfrm>
              <a:custGeom>
                <a:avLst/>
                <a:gdLst/>
                <a:ahLst/>
                <a:cxnLst>
                  <a:cxn ang="0">
                    <a:pos x="296" y="7"/>
                  </a:cxn>
                  <a:cxn ang="0">
                    <a:pos x="285" y="5"/>
                  </a:cxn>
                  <a:cxn ang="0">
                    <a:pos x="279" y="11"/>
                  </a:cxn>
                  <a:cxn ang="0">
                    <a:pos x="276" y="16"/>
                  </a:cxn>
                  <a:cxn ang="0">
                    <a:pos x="196" y="94"/>
                  </a:cxn>
                  <a:cxn ang="0">
                    <a:pos x="192" y="112"/>
                  </a:cxn>
                  <a:cxn ang="0">
                    <a:pos x="200" y="121"/>
                  </a:cxn>
                  <a:cxn ang="0">
                    <a:pos x="129" y="83"/>
                  </a:cxn>
                  <a:cxn ang="0">
                    <a:pos x="131" y="58"/>
                  </a:cxn>
                  <a:cxn ang="0">
                    <a:pos x="124" y="33"/>
                  </a:cxn>
                  <a:cxn ang="0">
                    <a:pos x="113" y="18"/>
                  </a:cxn>
                  <a:cxn ang="0">
                    <a:pos x="91" y="4"/>
                  </a:cxn>
                  <a:cxn ang="0">
                    <a:pos x="66" y="0"/>
                  </a:cxn>
                  <a:cxn ang="0">
                    <a:pos x="86" y="40"/>
                  </a:cxn>
                  <a:cxn ang="0">
                    <a:pos x="2" y="49"/>
                  </a:cxn>
                  <a:cxn ang="0">
                    <a:pos x="0" y="65"/>
                  </a:cxn>
                  <a:cxn ang="0">
                    <a:pos x="4" y="91"/>
                  </a:cxn>
                  <a:cxn ang="0">
                    <a:pos x="18" y="112"/>
                  </a:cxn>
                  <a:cxn ang="0">
                    <a:pos x="35" y="123"/>
                  </a:cxn>
                  <a:cxn ang="0">
                    <a:pos x="60" y="131"/>
                  </a:cxn>
                  <a:cxn ang="0">
                    <a:pos x="86" y="129"/>
                  </a:cxn>
                  <a:cxn ang="0">
                    <a:pos x="89" y="234"/>
                  </a:cxn>
                  <a:cxn ang="0">
                    <a:pos x="47" y="281"/>
                  </a:cxn>
                  <a:cxn ang="0">
                    <a:pos x="104" y="248"/>
                  </a:cxn>
                  <a:cxn ang="0">
                    <a:pos x="240" y="281"/>
                  </a:cxn>
                  <a:cxn ang="0">
                    <a:pos x="250" y="288"/>
                  </a:cxn>
                  <a:cxn ang="0">
                    <a:pos x="261" y="290"/>
                  </a:cxn>
                  <a:cxn ang="0">
                    <a:pos x="278" y="285"/>
                  </a:cxn>
                  <a:cxn ang="0">
                    <a:pos x="287" y="277"/>
                  </a:cxn>
                  <a:cxn ang="0">
                    <a:pos x="292" y="259"/>
                  </a:cxn>
                  <a:cxn ang="0">
                    <a:pos x="287" y="243"/>
                  </a:cxn>
                  <a:cxn ang="0">
                    <a:pos x="212" y="134"/>
                  </a:cxn>
                  <a:cxn ang="0">
                    <a:pos x="229" y="136"/>
                  </a:cxn>
                  <a:cxn ang="0">
                    <a:pos x="314" y="60"/>
                  </a:cxn>
                  <a:cxn ang="0">
                    <a:pos x="316" y="56"/>
                  </a:cxn>
                  <a:cxn ang="0">
                    <a:pos x="321" y="53"/>
                  </a:cxn>
                  <a:cxn ang="0">
                    <a:pos x="328" y="47"/>
                  </a:cxn>
                  <a:cxn ang="0">
                    <a:pos x="325" y="36"/>
                  </a:cxn>
                  <a:cxn ang="0">
                    <a:pos x="263" y="252"/>
                  </a:cxn>
                  <a:cxn ang="0">
                    <a:pos x="276" y="259"/>
                  </a:cxn>
                  <a:cxn ang="0">
                    <a:pos x="276" y="268"/>
                  </a:cxn>
                  <a:cxn ang="0">
                    <a:pos x="263" y="276"/>
                  </a:cxn>
                  <a:cxn ang="0">
                    <a:pos x="256" y="272"/>
                  </a:cxn>
                  <a:cxn ang="0">
                    <a:pos x="252" y="265"/>
                  </a:cxn>
                  <a:cxn ang="0">
                    <a:pos x="260" y="254"/>
                  </a:cxn>
                  <a:cxn ang="0">
                    <a:pos x="221" y="98"/>
                  </a:cxn>
                  <a:cxn ang="0">
                    <a:pos x="278" y="42"/>
                  </a:cxn>
                  <a:cxn ang="0">
                    <a:pos x="234" y="111"/>
                  </a:cxn>
                  <a:cxn ang="0">
                    <a:pos x="240" y="116"/>
                  </a:cxn>
                </a:cxnLst>
                <a:rect l="0" t="0" r="r" b="b"/>
                <a:pathLst>
                  <a:path w="328" h="290">
                    <a:moveTo>
                      <a:pt x="325" y="36"/>
                    </a:moveTo>
                    <a:lnTo>
                      <a:pt x="296" y="7"/>
                    </a:lnTo>
                    <a:lnTo>
                      <a:pt x="296" y="7"/>
                    </a:lnTo>
                    <a:lnTo>
                      <a:pt x="292" y="5"/>
                    </a:lnTo>
                    <a:lnTo>
                      <a:pt x="289" y="4"/>
                    </a:lnTo>
                    <a:lnTo>
                      <a:pt x="285" y="5"/>
                    </a:lnTo>
                    <a:lnTo>
                      <a:pt x="281" y="7"/>
                    </a:lnTo>
                    <a:lnTo>
                      <a:pt x="281" y="7"/>
                    </a:lnTo>
                    <a:lnTo>
                      <a:pt x="279" y="11"/>
                    </a:lnTo>
                    <a:lnTo>
                      <a:pt x="279" y="16"/>
                    </a:lnTo>
                    <a:lnTo>
                      <a:pt x="279" y="16"/>
                    </a:lnTo>
                    <a:lnTo>
                      <a:pt x="276" y="16"/>
                    </a:lnTo>
                    <a:lnTo>
                      <a:pt x="272" y="18"/>
                    </a:lnTo>
                    <a:lnTo>
                      <a:pt x="272" y="18"/>
                    </a:lnTo>
                    <a:lnTo>
                      <a:pt x="196" y="94"/>
                    </a:lnTo>
                    <a:lnTo>
                      <a:pt x="196" y="94"/>
                    </a:lnTo>
                    <a:lnTo>
                      <a:pt x="196" y="103"/>
                    </a:lnTo>
                    <a:lnTo>
                      <a:pt x="192" y="112"/>
                    </a:lnTo>
                    <a:lnTo>
                      <a:pt x="200" y="121"/>
                    </a:lnTo>
                    <a:lnTo>
                      <a:pt x="200" y="121"/>
                    </a:lnTo>
                    <a:lnTo>
                      <a:pt x="200" y="121"/>
                    </a:lnTo>
                    <a:lnTo>
                      <a:pt x="183" y="138"/>
                    </a:lnTo>
                    <a:lnTo>
                      <a:pt x="129" y="83"/>
                    </a:lnTo>
                    <a:lnTo>
                      <a:pt x="129" y="83"/>
                    </a:lnTo>
                    <a:lnTo>
                      <a:pt x="131" y="74"/>
                    </a:lnTo>
                    <a:lnTo>
                      <a:pt x="131" y="67"/>
                    </a:lnTo>
                    <a:lnTo>
                      <a:pt x="131" y="58"/>
                    </a:lnTo>
                    <a:lnTo>
                      <a:pt x="129" y="49"/>
                    </a:lnTo>
                    <a:lnTo>
                      <a:pt x="127" y="42"/>
                    </a:lnTo>
                    <a:lnTo>
                      <a:pt x="124" y="33"/>
                    </a:lnTo>
                    <a:lnTo>
                      <a:pt x="118" y="25"/>
                    </a:lnTo>
                    <a:lnTo>
                      <a:pt x="113" y="18"/>
                    </a:lnTo>
                    <a:lnTo>
                      <a:pt x="113" y="18"/>
                    </a:lnTo>
                    <a:lnTo>
                      <a:pt x="105" y="13"/>
                    </a:lnTo>
                    <a:lnTo>
                      <a:pt x="98" y="9"/>
                    </a:lnTo>
                    <a:lnTo>
                      <a:pt x="91" y="4"/>
                    </a:lnTo>
                    <a:lnTo>
                      <a:pt x="82" y="2"/>
                    </a:lnTo>
                    <a:lnTo>
                      <a:pt x="73" y="0"/>
                    </a:lnTo>
                    <a:lnTo>
                      <a:pt x="66" y="0"/>
                    </a:lnTo>
                    <a:lnTo>
                      <a:pt x="57" y="0"/>
                    </a:lnTo>
                    <a:lnTo>
                      <a:pt x="47" y="2"/>
                    </a:lnTo>
                    <a:lnTo>
                      <a:pt x="86" y="40"/>
                    </a:lnTo>
                    <a:lnTo>
                      <a:pt x="76" y="76"/>
                    </a:lnTo>
                    <a:lnTo>
                      <a:pt x="38" y="85"/>
                    </a:lnTo>
                    <a:lnTo>
                      <a:pt x="2" y="49"/>
                    </a:lnTo>
                    <a:lnTo>
                      <a:pt x="2" y="49"/>
                    </a:lnTo>
                    <a:lnTo>
                      <a:pt x="0" y="56"/>
                    </a:lnTo>
                    <a:lnTo>
                      <a:pt x="0" y="65"/>
                    </a:lnTo>
                    <a:lnTo>
                      <a:pt x="0" y="74"/>
                    </a:lnTo>
                    <a:lnTo>
                      <a:pt x="2" y="82"/>
                    </a:lnTo>
                    <a:lnTo>
                      <a:pt x="4" y="91"/>
                    </a:lnTo>
                    <a:lnTo>
                      <a:pt x="8" y="98"/>
                    </a:lnTo>
                    <a:lnTo>
                      <a:pt x="13" y="105"/>
                    </a:lnTo>
                    <a:lnTo>
                      <a:pt x="18" y="112"/>
                    </a:lnTo>
                    <a:lnTo>
                      <a:pt x="18" y="112"/>
                    </a:lnTo>
                    <a:lnTo>
                      <a:pt x="26" y="118"/>
                    </a:lnTo>
                    <a:lnTo>
                      <a:pt x="35" y="123"/>
                    </a:lnTo>
                    <a:lnTo>
                      <a:pt x="42" y="127"/>
                    </a:lnTo>
                    <a:lnTo>
                      <a:pt x="51" y="129"/>
                    </a:lnTo>
                    <a:lnTo>
                      <a:pt x="60" y="131"/>
                    </a:lnTo>
                    <a:lnTo>
                      <a:pt x="69" y="131"/>
                    </a:lnTo>
                    <a:lnTo>
                      <a:pt x="76" y="131"/>
                    </a:lnTo>
                    <a:lnTo>
                      <a:pt x="86" y="129"/>
                    </a:lnTo>
                    <a:lnTo>
                      <a:pt x="86" y="129"/>
                    </a:lnTo>
                    <a:lnTo>
                      <a:pt x="140" y="181"/>
                    </a:lnTo>
                    <a:lnTo>
                      <a:pt x="89" y="234"/>
                    </a:lnTo>
                    <a:lnTo>
                      <a:pt x="86" y="230"/>
                    </a:lnTo>
                    <a:lnTo>
                      <a:pt x="71" y="243"/>
                    </a:lnTo>
                    <a:lnTo>
                      <a:pt x="47" y="281"/>
                    </a:lnTo>
                    <a:lnTo>
                      <a:pt x="53" y="286"/>
                    </a:lnTo>
                    <a:lnTo>
                      <a:pt x="91" y="263"/>
                    </a:lnTo>
                    <a:lnTo>
                      <a:pt x="104" y="248"/>
                    </a:lnTo>
                    <a:lnTo>
                      <a:pt x="100" y="245"/>
                    </a:lnTo>
                    <a:lnTo>
                      <a:pt x="153" y="194"/>
                    </a:lnTo>
                    <a:lnTo>
                      <a:pt x="240" y="281"/>
                    </a:lnTo>
                    <a:lnTo>
                      <a:pt x="240" y="281"/>
                    </a:lnTo>
                    <a:lnTo>
                      <a:pt x="245" y="285"/>
                    </a:lnTo>
                    <a:lnTo>
                      <a:pt x="250" y="288"/>
                    </a:lnTo>
                    <a:lnTo>
                      <a:pt x="256" y="290"/>
                    </a:lnTo>
                    <a:lnTo>
                      <a:pt x="261" y="290"/>
                    </a:lnTo>
                    <a:lnTo>
                      <a:pt x="261" y="290"/>
                    </a:lnTo>
                    <a:lnTo>
                      <a:pt x="267" y="290"/>
                    </a:lnTo>
                    <a:lnTo>
                      <a:pt x="272" y="288"/>
                    </a:lnTo>
                    <a:lnTo>
                      <a:pt x="278" y="285"/>
                    </a:lnTo>
                    <a:lnTo>
                      <a:pt x="283" y="281"/>
                    </a:lnTo>
                    <a:lnTo>
                      <a:pt x="283" y="281"/>
                    </a:lnTo>
                    <a:lnTo>
                      <a:pt x="287" y="277"/>
                    </a:lnTo>
                    <a:lnTo>
                      <a:pt x="290" y="272"/>
                    </a:lnTo>
                    <a:lnTo>
                      <a:pt x="292" y="265"/>
                    </a:lnTo>
                    <a:lnTo>
                      <a:pt x="292" y="259"/>
                    </a:lnTo>
                    <a:lnTo>
                      <a:pt x="292" y="254"/>
                    </a:lnTo>
                    <a:lnTo>
                      <a:pt x="290" y="248"/>
                    </a:lnTo>
                    <a:lnTo>
                      <a:pt x="287" y="243"/>
                    </a:lnTo>
                    <a:lnTo>
                      <a:pt x="283" y="237"/>
                    </a:lnTo>
                    <a:lnTo>
                      <a:pt x="196" y="150"/>
                    </a:lnTo>
                    <a:lnTo>
                      <a:pt x="212" y="134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9" y="136"/>
                    </a:lnTo>
                    <a:lnTo>
                      <a:pt x="240" y="136"/>
                    </a:lnTo>
                    <a:lnTo>
                      <a:pt x="314" y="62"/>
                    </a:lnTo>
                    <a:lnTo>
                      <a:pt x="314" y="60"/>
                    </a:lnTo>
                    <a:lnTo>
                      <a:pt x="314" y="60"/>
                    </a:lnTo>
                    <a:lnTo>
                      <a:pt x="314" y="60"/>
                    </a:lnTo>
                    <a:lnTo>
                      <a:pt x="316" y="56"/>
                    </a:lnTo>
                    <a:lnTo>
                      <a:pt x="318" y="54"/>
                    </a:lnTo>
                    <a:lnTo>
                      <a:pt x="318" y="54"/>
                    </a:lnTo>
                    <a:lnTo>
                      <a:pt x="321" y="53"/>
                    </a:lnTo>
                    <a:lnTo>
                      <a:pt x="325" y="51"/>
                    </a:lnTo>
                    <a:lnTo>
                      <a:pt x="325" y="51"/>
                    </a:lnTo>
                    <a:lnTo>
                      <a:pt x="328" y="47"/>
                    </a:lnTo>
                    <a:lnTo>
                      <a:pt x="328" y="44"/>
                    </a:lnTo>
                    <a:lnTo>
                      <a:pt x="328" y="40"/>
                    </a:lnTo>
                    <a:lnTo>
                      <a:pt x="325" y="36"/>
                    </a:lnTo>
                    <a:lnTo>
                      <a:pt x="325" y="36"/>
                    </a:lnTo>
                    <a:close/>
                    <a:moveTo>
                      <a:pt x="263" y="252"/>
                    </a:moveTo>
                    <a:lnTo>
                      <a:pt x="263" y="252"/>
                    </a:lnTo>
                    <a:lnTo>
                      <a:pt x="269" y="254"/>
                    </a:lnTo>
                    <a:lnTo>
                      <a:pt x="272" y="256"/>
                    </a:lnTo>
                    <a:lnTo>
                      <a:pt x="276" y="259"/>
                    </a:lnTo>
                    <a:lnTo>
                      <a:pt x="276" y="265"/>
                    </a:lnTo>
                    <a:lnTo>
                      <a:pt x="276" y="265"/>
                    </a:lnTo>
                    <a:lnTo>
                      <a:pt x="276" y="268"/>
                    </a:lnTo>
                    <a:lnTo>
                      <a:pt x="272" y="272"/>
                    </a:lnTo>
                    <a:lnTo>
                      <a:pt x="269" y="276"/>
                    </a:lnTo>
                    <a:lnTo>
                      <a:pt x="263" y="276"/>
                    </a:lnTo>
                    <a:lnTo>
                      <a:pt x="263" y="276"/>
                    </a:lnTo>
                    <a:lnTo>
                      <a:pt x="260" y="276"/>
                    </a:lnTo>
                    <a:lnTo>
                      <a:pt x="256" y="272"/>
                    </a:lnTo>
                    <a:lnTo>
                      <a:pt x="252" y="268"/>
                    </a:lnTo>
                    <a:lnTo>
                      <a:pt x="252" y="265"/>
                    </a:lnTo>
                    <a:lnTo>
                      <a:pt x="252" y="265"/>
                    </a:lnTo>
                    <a:lnTo>
                      <a:pt x="252" y="259"/>
                    </a:lnTo>
                    <a:lnTo>
                      <a:pt x="256" y="256"/>
                    </a:lnTo>
                    <a:lnTo>
                      <a:pt x="260" y="254"/>
                    </a:lnTo>
                    <a:lnTo>
                      <a:pt x="263" y="252"/>
                    </a:lnTo>
                    <a:lnTo>
                      <a:pt x="263" y="252"/>
                    </a:lnTo>
                    <a:close/>
                    <a:moveTo>
                      <a:pt x="221" y="98"/>
                    </a:moveTo>
                    <a:lnTo>
                      <a:pt x="216" y="92"/>
                    </a:lnTo>
                    <a:lnTo>
                      <a:pt x="272" y="36"/>
                    </a:lnTo>
                    <a:lnTo>
                      <a:pt x="278" y="42"/>
                    </a:lnTo>
                    <a:lnTo>
                      <a:pt x="221" y="98"/>
                    </a:lnTo>
                    <a:close/>
                    <a:moveTo>
                      <a:pt x="240" y="116"/>
                    </a:moveTo>
                    <a:lnTo>
                      <a:pt x="234" y="111"/>
                    </a:lnTo>
                    <a:lnTo>
                      <a:pt x="290" y="54"/>
                    </a:lnTo>
                    <a:lnTo>
                      <a:pt x="296" y="60"/>
                    </a:lnTo>
                    <a:lnTo>
                      <a:pt x="240" y="11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" name="Group 38"/>
            <p:cNvGrpSpPr/>
            <p:nvPr/>
          </p:nvGrpSpPr>
          <p:grpSpPr>
            <a:xfrm>
              <a:off x="213147" y="4423014"/>
              <a:ext cx="1167408" cy="420203"/>
              <a:chOff x="285720" y="2985480"/>
              <a:chExt cx="710096" cy="268898"/>
            </a:xfrm>
          </p:grpSpPr>
          <p:sp>
            <p:nvSpPr>
              <p:cNvPr id="20" name="Freeform 100"/>
              <p:cNvSpPr>
                <a:spLocks/>
              </p:cNvSpPr>
              <p:nvPr/>
            </p:nvSpPr>
            <p:spPr bwMode="auto">
              <a:xfrm>
                <a:off x="285720" y="3000378"/>
                <a:ext cx="225425" cy="254000"/>
              </a:xfrm>
              <a:custGeom>
                <a:avLst/>
                <a:gdLst/>
                <a:ahLst/>
                <a:cxnLst>
                  <a:cxn ang="0">
                    <a:pos x="230" y="212"/>
                  </a:cxn>
                  <a:cxn ang="0">
                    <a:pos x="212" y="216"/>
                  </a:cxn>
                  <a:cxn ang="0">
                    <a:pos x="197" y="223"/>
                  </a:cxn>
                  <a:cxn ang="0">
                    <a:pos x="105" y="169"/>
                  </a:cxn>
                  <a:cxn ang="0">
                    <a:pos x="105" y="160"/>
                  </a:cxn>
                  <a:cxn ang="0">
                    <a:pos x="197" y="96"/>
                  </a:cxn>
                  <a:cxn ang="0">
                    <a:pos x="204" y="100"/>
                  </a:cxn>
                  <a:cxn ang="0">
                    <a:pos x="221" y="105"/>
                  </a:cxn>
                  <a:cxn ang="0">
                    <a:pos x="230" y="107"/>
                  </a:cxn>
                  <a:cxn ang="0">
                    <a:pos x="250" y="102"/>
                  </a:cxn>
                  <a:cxn ang="0">
                    <a:pos x="266" y="91"/>
                  </a:cxn>
                  <a:cxn ang="0">
                    <a:pos x="277" y="75"/>
                  </a:cxn>
                  <a:cxn ang="0">
                    <a:pos x="282" y="53"/>
                  </a:cxn>
                  <a:cxn ang="0">
                    <a:pos x="281" y="44"/>
                  </a:cxn>
                  <a:cxn ang="0">
                    <a:pos x="273" y="24"/>
                  </a:cxn>
                  <a:cxn ang="0">
                    <a:pos x="259" y="9"/>
                  </a:cxn>
                  <a:cxn ang="0">
                    <a:pos x="239" y="2"/>
                  </a:cxn>
                  <a:cxn ang="0">
                    <a:pos x="230" y="0"/>
                  </a:cxn>
                  <a:cxn ang="0">
                    <a:pos x="208" y="4"/>
                  </a:cxn>
                  <a:cxn ang="0">
                    <a:pos x="192" y="17"/>
                  </a:cxn>
                  <a:cxn ang="0">
                    <a:pos x="181" y="33"/>
                  </a:cxn>
                  <a:cxn ang="0">
                    <a:pos x="175" y="53"/>
                  </a:cxn>
                  <a:cxn ang="0">
                    <a:pos x="177" y="62"/>
                  </a:cxn>
                  <a:cxn ang="0">
                    <a:pos x="85" y="118"/>
                  </a:cxn>
                  <a:cxn ang="0">
                    <a:pos x="68" y="109"/>
                  </a:cxn>
                  <a:cxn ang="0">
                    <a:pos x="52" y="107"/>
                  </a:cxn>
                  <a:cxn ang="0">
                    <a:pos x="41" y="107"/>
                  </a:cxn>
                  <a:cxn ang="0">
                    <a:pos x="23" y="116"/>
                  </a:cxn>
                  <a:cxn ang="0">
                    <a:pos x="9" y="131"/>
                  </a:cxn>
                  <a:cxn ang="0">
                    <a:pos x="0" y="149"/>
                  </a:cxn>
                  <a:cxn ang="0">
                    <a:pos x="0" y="160"/>
                  </a:cxn>
                  <a:cxn ang="0">
                    <a:pos x="3" y="180"/>
                  </a:cxn>
                  <a:cxn ang="0">
                    <a:pos x="14" y="198"/>
                  </a:cxn>
                  <a:cxn ang="0">
                    <a:pos x="30" y="209"/>
                  </a:cxn>
                  <a:cxn ang="0">
                    <a:pos x="52" y="212"/>
                  </a:cxn>
                  <a:cxn ang="0">
                    <a:pos x="61" y="212"/>
                  </a:cxn>
                  <a:cxn ang="0">
                    <a:pos x="78" y="207"/>
                  </a:cxn>
                  <a:cxn ang="0">
                    <a:pos x="177" y="258"/>
                  </a:cxn>
                  <a:cxn ang="0">
                    <a:pos x="175" y="267"/>
                  </a:cxn>
                  <a:cxn ang="0">
                    <a:pos x="177" y="278"/>
                  </a:cxn>
                  <a:cxn ang="0">
                    <a:pos x="184" y="296"/>
                  </a:cxn>
                  <a:cxn ang="0">
                    <a:pos x="199" y="310"/>
                  </a:cxn>
                  <a:cxn ang="0">
                    <a:pos x="219" y="318"/>
                  </a:cxn>
                  <a:cxn ang="0">
                    <a:pos x="230" y="319"/>
                  </a:cxn>
                  <a:cxn ang="0">
                    <a:pos x="250" y="316"/>
                  </a:cxn>
                  <a:cxn ang="0">
                    <a:pos x="266" y="303"/>
                  </a:cxn>
                  <a:cxn ang="0">
                    <a:pos x="277" y="287"/>
                  </a:cxn>
                  <a:cxn ang="0">
                    <a:pos x="282" y="267"/>
                  </a:cxn>
                  <a:cxn ang="0">
                    <a:pos x="281" y="256"/>
                  </a:cxn>
                  <a:cxn ang="0">
                    <a:pos x="273" y="236"/>
                  </a:cxn>
                  <a:cxn ang="0">
                    <a:pos x="259" y="221"/>
                  </a:cxn>
                  <a:cxn ang="0">
                    <a:pos x="239" y="214"/>
                  </a:cxn>
                  <a:cxn ang="0">
                    <a:pos x="230" y="212"/>
                  </a:cxn>
                </a:cxnLst>
                <a:rect l="0" t="0" r="r" b="b"/>
                <a:pathLst>
                  <a:path w="282" h="319">
                    <a:moveTo>
                      <a:pt x="230" y="212"/>
                    </a:moveTo>
                    <a:lnTo>
                      <a:pt x="230" y="212"/>
                    </a:lnTo>
                    <a:lnTo>
                      <a:pt x="221" y="214"/>
                    </a:lnTo>
                    <a:lnTo>
                      <a:pt x="212" y="216"/>
                    </a:lnTo>
                    <a:lnTo>
                      <a:pt x="204" y="220"/>
                    </a:lnTo>
                    <a:lnTo>
                      <a:pt x="197" y="223"/>
                    </a:lnTo>
                    <a:lnTo>
                      <a:pt x="105" y="169"/>
                    </a:lnTo>
                    <a:lnTo>
                      <a:pt x="105" y="169"/>
                    </a:lnTo>
                    <a:lnTo>
                      <a:pt x="105" y="160"/>
                    </a:lnTo>
                    <a:lnTo>
                      <a:pt x="105" y="160"/>
                    </a:lnTo>
                    <a:lnTo>
                      <a:pt x="105" y="151"/>
                    </a:lnTo>
                    <a:lnTo>
                      <a:pt x="197" y="96"/>
                    </a:lnTo>
                    <a:lnTo>
                      <a:pt x="197" y="96"/>
                    </a:lnTo>
                    <a:lnTo>
                      <a:pt x="204" y="100"/>
                    </a:lnTo>
                    <a:lnTo>
                      <a:pt x="212" y="104"/>
                    </a:lnTo>
                    <a:lnTo>
                      <a:pt x="221" y="105"/>
                    </a:lnTo>
                    <a:lnTo>
                      <a:pt x="230" y="107"/>
                    </a:lnTo>
                    <a:lnTo>
                      <a:pt x="230" y="107"/>
                    </a:lnTo>
                    <a:lnTo>
                      <a:pt x="239" y="105"/>
                    </a:lnTo>
                    <a:lnTo>
                      <a:pt x="250" y="102"/>
                    </a:lnTo>
                    <a:lnTo>
                      <a:pt x="259" y="98"/>
                    </a:lnTo>
                    <a:lnTo>
                      <a:pt x="266" y="91"/>
                    </a:lnTo>
                    <a:lnTo>
                      <a:pt x="273" y="84"/>
                    </a:lnTo>
                    <a:lnTo>
                      <a:pt x="277" y="75"/>
                    </a:lnTo>
                    <a:lnTo>
                      <a:pt x="281" y="64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281" y="44"/>
                    </a:lnTo>
                    <a:lnTo>
                      <a:pt x="277" y="33"/>
                    </a:lnTo>
                    <a:lnTo>
                      <a:pt x="273" y="24"/>
                    </a:lnTo>
                    <a:lnTo>
                      <a:pt x="266" y="17"/>
                    </a:lnTo>
                    <a:lnTo>
                      <a:pt x="259" y="9"/>
                    </a:lnTo>
                    <a:lnTo>
                      <a:pt x="250" y="4"/>
                    </a:lnTo>
                    <a:lnTo>
                      <a:pt x="239" y="2"/>
                    </a:lnTo>
                    <a:lnTo>
                      <a:pt x="230" y="0"/>
                    </a:lnTo>
                    <a:lnTo>
                      <a:pt x="230" y="0"/>
                    </a:lnTo>
                    <a:lnTo>
                      <a:pt x="219" y="2"/>
                    </a:lnTo>
                    <a:lnTo>
                      <a:pt x="208" y="4"/>
                    </a:lnTo>
                    <a:lnTo>
                      <a:pt x="199" y="9"/>
                    </a:lnTo>
                    <a:lnTo>
                      <a:pt x="192" y="17"/>
                    </a:lnTo>
                    <a:lnTo>
                      <a:pt x="184" y="24"/>
                    </a:lnTo>
                    <a:lnTo>
                      <a:pt x="181" y="33"/>
                    </a:lnTo>
                    <a:lnTo>
                      <a:pt x="177" y="44"/>
                    </a:lnTo>
                    <a:lnTo>
                      <a:pt x="175" y="53"/>
                    </a:lnTo>
                    <a:lnTo>
                      <a:pt x="175" y="53"/>
                    </a:lnTo>
                    <a:lnTo>
                      <a:pt x="177" y="62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78" y="113"/>
                    </a:lnTo>
                    <a:lnTo>
                      <a:pt x="68" y="109"/>
                    </a:lnTo>
                    <a:lnTo>
                      <a:pt x="61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41" y="107"/>
                    </a:lnTo>
                    <a:lnTo>
                      <a:pt x="30" y="111"/>
                    </a:lnTo>
                    <a:lnTo>
                      <a:pt x="23" y="116"/>
                    </a:lnTo>
                    <a:lnTo>
                      <a:pt x="14" y="122"/>
                    </a:lnTo>
                    <a:lnTo>
                      <a:pt x="9" y="131"/>
                    </a:lnTo>
                    <a:lnTo>
                      <a:pt x="3" y="140"/>
                    </a:lnTo>
                    <a:lnTo>
                      <a:pt x="0" y="149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71"/>
                    </a:lnTo>
                    <a:lnTo>
                      <a:pt x="3" y="180"/>
                    </a:lnTo>
                    <a:lnTo>
                      <a:pt x="9" y="189"/>
                    </a:lnTo>
                    <a:lnTo>
                      <a:pt x="14" y="198"/>
                    </a:lnTo>
                    <a:lnTo>
                      <a:pt x="23" y="203"/>
                    </a:lnTo>
                    <a:lnTo>
                      <a:pt x="30" y="209"/>
                    </a:lnTo>
                    <a:lnTo>
                      <a:pt x="41" y="212"/>
                    </a:lnTo>
                    <a:lnTo>
                      <a:pt x="52" y="212"/>
                    </a:lnTo>
                    <a:lnTo>
                      <a:pt x="52" y="212"/>
                    </a:lnTo>
                    <a:lnTo>
                      <a:pt x="61" y="212"/>
                    </a:lnTo>
                    <a:lnTo>
                      <a:pt x="68" y="211"/>
                    </a:lnTo>
                    <a:lnTo>
                      <a:pt x="78" y="207"/>
                    </a:lnTo>
                    <a:lnTo>
                      <a:pt x="85" y="202"/>
                    </a:lnTo>
                    <a:lnTo>
                      <a:pt x="177" y="258"/>
                    </a:lnTo>
                    <a:lnTo>
                      <a:pt x="177" y="258"/>
                    </a:lnTo>
                    <a:lnTo>
                      <a:pt x="175" y="267"/>
                    </a:lnTo>
                    <a:lnTo>
                      <a:pt x="175" y="267"/>
                    </a:lnTo>
                    <a:lnTo>
                      <a:pt x="177" y="278"/>
                    </a:lnTo>
                    <a:lnTo>
                      <a:pt x="181" y="287"/>
                    </a:lnTo>
                    <a:lnTo>
                      <a:pt x="184" y="296"/>
                    </a:lnTo>
                    <a:lnTo>
                      <a:pt x="192" y="303"/>
                    </a:lnTo>
                    <a:lnTo>
                      <a:pt x="199" y="310"/>
                    </a:lnTo>
                    <a:lnTo>
                      <a:pt x="208" y="316"/>
                    </a:lnTo>
                    <a:lnTo>
                      <a:pt x="219" y="318"/>
                    </a:lnTo>
                    <a:lnTo>
                      <a:pt x="230" y="319"/>
                    </a:lnTo>
                    <a:lnTo>
                      <a:pt x="230" y="319"/>
                    </a:lnTo>
                    <a:lnTo>
                      <a:pt x="239" y="318"/>
                    </a:lnTo>
                    <a:lnTo>
                      <a:pt x="250" y="316"/>
                    </a:lnTo>
                    <a:lnTo>
                      <a:pt x="259" y="310"/>
                    </a:lnTo>
                    <a:lnTo>
                      <a:pt x="266" y="303"/>
                    </a:lnTo>
                    <a:lnTo>
                      <a:pt x="273" y="296"/>
                    </a:lnTo>
                    <a:lnTo>
                      <a:pt x="277" y="287"/>
                    </a:lnTo>
                    <a:lnTo>
                      <a:pt x="281" y="278"/>
                    </a:lnTo>
                    <a:lnTo>
                      <a:pt x="282" y="267"/>
                    </a:lnTo>
                    <a:lnTo>
                      <a:pt x="282" y="267"/>
                    </a:lnTo>
                    <a:lnTo>
                      <a:pt x="281" y="256"/>
                    </a:lnTo>
                    <a:lnTo>
                      <a:pt x="277" y="245"/>
                    </a:lnTo>
                    <a:lnTo>
                      <a:pt x="273" y="236"/>
                    </a:lnTo>
                    <a:lnTo>
                      <a:pt x="266" y="229"/>
                    </a:lnTo>
                    <a:lnTo>
                      <a:pt x="259" y="221"/>
                    </a:lnTo>
                    <a:lnTo>
                      <a:pt x="250" y="218"/>
                    </a:lnTo>
                    <a:lnTo>
                      <a:pt x="239" y="214"/>
                    </a:lnTo>
                    <a:lnTo>
                      <a:pt x="230" y="212"/>
                    </a:lnTo>
                    <a:lnTo>
                      <a:pt x="230" y="2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32"/>
              <p:cNvSpPr/>
              <p:nvPr/>
            </p:nvSpPr>
            <p:spPr>
              <a:xfrm>
                <a:off x="571472" y="2985480"/>
                <a:ext cx="424344" cy="238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舞蹈</a:t>
                </a:r>
                <a:endParaRPr lang="en-US" sz="2000" b="1" dirty="0">
                  <a:solidFill>
                    <a:schemeClr val="bg2">
                      <a:lumMod val="1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  <p:grpSp>
          <p:nvGrpSpPr>
            <p:cNvPr id="23" name="Group 39"/>
            <p:cNvGrpSpPr/>
            <p:nvPr/>
          </p:nvGrpSpPr>
          <p:grpSpPr>
            <a:xfrm>
              <a:off x="5145845" y="4446298"/>
              <a:ext cx="4909941" cy="406847"/>
              <a:chOff x="3286116" y="3000378"/>
              <a:chExt cx="2986556" cy="260351"/>
            </a:xfrm>
          </p:grpSpPr>
          <p:grpSp>
            <p:nvGrpSpPr>
              <p:cNvPr id="24" name="Group 30"/>
              <p:cNvGrpSpPr/>
              <p:nvPr/>
            </p:nvGrpSpPr>
            <p:grpSpPr>
              <a:xfrm>
                <a:off x="3286116" y="3000378"/>
                <a:ext cx="195263" cy="260351"/>
                <a:chOff x="5081588" y="3365500"/>
                <a:chExt cx="195263" cy="26035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7" name="Freeform 41"/>
                <p:cNvSpPr>
                  <a:spLocks noEditPoints="1"/>
                </p:cNvSpPr>
                <p:nvPr/>
              </p:nvSpPr>
              <p:spPr bwMode="auto">
                <a:xfrm>
                  <a:off x="5081588" y="3365500"/>
                  <a:ext cx="195263" cy="260350"/>
                </a:xfrm>
                <a:custGeom>
                  <a:avLst/>
                  <a:gdLst/>
                  <a:ahLst/>
                  <a:cxnLst>
                    <a:cxn ang="0">
                      <a:pos x="31" y="42"/>
                    </a:cxn>
                    <a:cxn ang="0">
                      <a:pos x="26" y="42"/>
                    </a:cxn>
                    <a:cxn ang="0">
                      <a:pos x="15" y="47"/>
                    </a:cxn>
                    <a:cxn ang="0">
                      <a:pos x="6" y="54"/>
                    </a:cxn>
                    <a:cxn ang="0">
                      <a:pos x="2" y="65"/>
                    </a:cxn>
                    <a:cxn ang="0">
                      <a:pos x="0" y="82"/>
                    </a:cxn>
                    <a:cxn ang="0">
                      <a:pos x="247" y="73"/>
                    </a:cxn>
                    <a:cxn ang="0">
                      <a:pos x="245" y="65"/>
                    </a:cxn>
                    <a:cxn ang="0">
                      <a:pos x="241" y="54"/>
                    </a:cxn>
                    <a:cxn ang="0">
                      <a:pos x="232" y="47"/>
                    </a:cxn>
                    <a:cxn ang="0">
                      <a:pos x="221" y="42"/>
                    </a:cxn>
                    <a:cxn ang="0">
                      <a:pos x="216" y="42"/>
                    </a:cxn>
                    <a:cxn ang="0">
                      <a:pos x="167" y="53"/>
                    </a:cxn>
                    <a:cxn ang="0">
                      <a:pos x="86" y="22"/>
                    </a:cxn>
                    <a:cxn ang="0">
                      <a:pos x="163" y="0"/>
                    </a:cxn>
                    <a:cxn ang="0">
                      <a:pos x="82" y="0"/>
                    </a:cxn>
                    <a:cxn ang="0">
                      <a:pos x="71" y="6"/>
                    </a:cxn>
                    <a:cxn ang="0">
                      <a:pos x="66" y="16"/>
                    </a:cxn>
                    <a:cxn ang="0">
                      <a:pos x="58" y="58"/>
                    </a:cxn>
                    <a:cxn ang="0">
                      <a:pos x="62" y="69"/>
                    </a:cxn>
                    <a:cxn ang="0">
                      <a:pos x="73" y="74"/>
                    </a:cxn>
                    <a:cxn ang="0">
                      <a:pos x="174" y="74"/>
                    </a:cxn>
                    <a:cxn ang="0">
                      <a:pos x="185" y="69"/>
                    </a:cxn>
                    <a:cxn ang="0">
                      <a:pos x="187" y="58"/>
                    </a:cxn>
                    <a:cxn ang="0">
                      <a:pos x="182" y="16"/>
                    </a:cxn>
                    <a:cxn ang="0">
                      <a:pos x="176" y="6"/>
                    </a:cxn>
                    <a:cxn ang="0">
                      <a:pos x="163" y="0"/>
                    </a:cxn>
                    <a:cxn ang="0">
                      <a:pos x="220" y="103"/>
                    </a:cxn>
                    <a:cxn ang="0">
                      <a:pos x="26" y="103"/>
                    </a:cxn>
                    <a:cxn ang="0">
                      <a:pos x="13" y="109"/>
                    </a:cxn>
                    <a:cxn ang="0">
                      <a:pos x="8" y="123"/>
                    </a:cxn>
                    <a:cxn ang="0">
                      <a:pos x="24" y="306"/>
                    </a:cxn>
                    <a:cxn ang="0">
                      <a:pos x="31" y="321"/>
                    </a:cxn>
                    <a:cxn ang="0">
                      <a:pos x="47" y="328"/>
                    </a:cxn>
                    <a:cxn ang="0">
                      <a:pos x="200" y="328"/>
                    </a:cxn>
                    <a:cxn ang="0">
                      <a:pos x="214" y="321"/>
                    </a:cxn>
                    <a:cxn ang="0">
                      <a:pos x="221" y="306"/>
                    </a:cxn>
                    <a:cxn ang="0">
                      <a:pos x="240" y="123"/>
                    </a:cxn>
                    <a:cxn ang="0">
                      <a:pos x="234" y="109"/>
                    </a:cxn>
                    <a:cxn ang="0">
                      <a:pos x="220" y="103"/>
                    </a:cxn>
                    <a:cxn ang="0">
                      <a:pos x="82" y="287"/>
                    </a:cxn>
                    <a:cxn ang="0">
                      <a:pos x="42" y="143"/>
                    </a:cxn>
                    <a:cxn ang="0">
                      <a:pos x="82" y="287"/>
                    </a:cxn>
                    <a:cxn ang="0">
                      <a:pos x="104" y="287"/>
                    </a:cxn>
                    <a:cxn ang="0">
                      <a:pos x="144" y="143"/>
                    </a:cxn>
                    <a:cxn ang="0">
                      <a:pos x="194" y="287"/>
                    </a:cxn>
                    <a:cxn ang="0">
                      <a:pos x="163" y="143"/>
                    </a:cxn>
                    <a:cxn ang="0">
                      <a:pos x="194" y="287"/>
                    </a:cxn>
                  </a:cxnLst>
                  <a:rect l="0" t="0" r="r" b="b"/>
                  <a:pathLst>
                    <a:path w="247" h="328">
                      <a:moveTo>
                        <a:pt x="216" y="42"/>
                      </a:move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26" y="42"/>
                      </a:lnTo>
                      <a:lnTo>
                        <a:pt x="20" y="44"/>
                      </a:lnTo>
                      <a:lnTo>
                        <a:pt x="15" y="47"/>
                      </a:lnTo>
                      <a:lnTo>
                        <a:pt x="9" y="51"/>
                      </a:lnTo>
                      <a:lnTo>
                        <a:pt x="6" y="54"/>
                      </a:lnTo>
                      <a:lnTo>
                        <a:pt x="4" y="60"/>
                      </a:lnTo>
                      <a:lnTo>
                        <a:pt x="2" y="65"/>
                      </a:lnTo>
                      <a:lnTo>
                        <a:pt x="0" y="73"/>
                      </a:lnTo>
                      <a:lnTo>
                        <a:pt x="0" y="82"/>
                      </a:lnTo>
                      <a:lnTo>
                        <a:pt x="247" y="82"/>
                      </a:lnTo>
                      <a:lnTo>
                        <a:pt x="247" y="73"/>
                      </a:lnTo>
                      <a:lnTo>
                        <a:pt x="247" y="73"/>
                      </a:lnTo>
                      <a:lnTo>
                        <a:pt x="245" y="65"/>
                      </a:lnTo>
                      <a:lnTo>
                        <a:pt x="243" y="60"/>
                      </a:lnTo>
                      <a:lnTo>
                        <a:pt x="241" y="54"/>
                      </a:lnTo>
                      <a:lnTo>
                        <a:pt x="238" y="51"/>
                      </a:lnTo>
                      <a:lnTo>
                        <a:pt x="232" y="47"/>
                      </a:lnTo>
                      <a:lnTo>
                        <a:pt x="227" y="44"/>
                      </a:lnTo>
                      <a:lnTo>
                        <a:pt x="221" y="42"/>
                      </a:lnTo>
                      <a:lnTo>
                        <a:pt x="216" y="42"/>
                      </a:lnTo>
                      <a:lnTo>
                        <a:pt x="216" y="42"/>
                      </a:lnTo>
                      <a:close/>
                      <a:moveTo>
                        <a:pt x="162" y="22"/>
                      </a:moveTo>
                      <a:lnTo>
                        <a:pt x="167" y="53"/>
                      </a:lnTo>
                      <a:lnTo>
                        <a:pt x="80" y="53"/>
                      </a:lnTo>
                      <a:lnTo>
                        <a:pt x="86" y="22"/>
                      </a:lnTo>
                      <a:lnTo>
                        <a:pt x="162" y="22"/>
                      </a:lnTo>
                      <a:close/>
                      <a:moveTo>
                        <a:pt x="163" y="0"/>
                      </a:move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76" y="2"/>
                      </a:lnTo>
                      <a:lnTo>
                        <a:pt x="71" y="6"/>
                      </a:lnTo>
                      <a:lnTo>
                        <a:pt x="67" y="9"/>
                      </a:lnTo>
                      <a:lnTo>
                        <a:pt x="66" y="16"/>
                      </a:lnTo>
                      <a:lnTo>
                        <a:pt x="58" y="58"/>
                      </a:lnTo>
                      <a:lnTo>
                        <a:pt x="58" y="58"/>
                      </a:lnTo>
                      <a:lnTo>
                        <a:pt x="60" y="65"/>
                      </a:lnTo>
                      <a:lnTo>
                        <a:pt x="62" y="69"/>
                      </a:lnTo>
                      <a:lnTo>
                        <a:pt x="67" y="73"/>
                      </a:lnTo>
                      <a:lnTo>
                        <a:pt x="73" y="74"/>
                      </a:lnTo>
                      <a:lnTo>
                        <a:pt x="174" y="74"/>
                      </a:lnTo>
                      <a:lnTo>
                        <a:pt x="174" y="74"/>
                      </a:lnTo>
                      <a:lnTo>
                        <a:pt x="180" y="73"/>
                      </a:lnTo>
                      <a:lnTo>
                        <a:pt x="185" y="69"/>
                      </a:lnTo>
                      <a:lnTo>
                        <a:pt x="187" y="65"/>
                      </a:lnTo>
                      <a:lnTo>
                        <a:pt x="187" y="58"/>
                      </a:lnTo>
                      <a:lnTo>
                        <a:pt x="182" y="16"/>
                      </a:lnTo>
                      <a:lnTo>
                        <a:pt x="182" y="16"/>
                      </a:lnTo>
                      <a:lnTo>
                        <a:pt x="180" y="9"/>
                      </a:lnTo>
                      <a:lnTo>
                        <a:pt x="176" y="6"/>
                      </a:lnTo>
                      <a:lnTo>
                        <a:pt x="171" y="2"/>
                      </a:lnTo>
                      <a:lnTo>
                        <a:pt x="163" y="0"/>
                      </a:lnTo>
                      <a:lnTo>
                        <a:pt x="163" y="0"/>
                      </a:lnTo>
                      <a:close/>
                      <a:moveTo>
                        <a:pt x="220" y="103"/>
                      </a:moveTo>
                      <a:lnTo>
                        <a:pt x="26" y="103"/>
                      </a:lnTo>
                      <a:lnTo>
                        <a:pt x="26" y="103"/>
                      </a:lnTo>
                      <a:lnTo>
                        <a:pt x="18" y="105"/>
                      </a:lnTo>
                      <a:lnTo>
                        <a:pt x="13" y="109"/>
                      </a:lnTo>
                      <a:lnTo>
                        <a:pt x="9" y="116"/>
                      </a:lnTo>
                      <a:lnTo>
                        <a:pt x="8" y="123"/>
                      </a:lnTo>
                      <a:lnTo>
                        <a:pt x="24" y="306"/>
                      </a:lnTo>
                      <a:lnTo>
                        <a:pt x="24" y="306"/>
                      </a:lnTo>
                      <a:lnTo>
                        <a:pt x="28" y="316"/>
                      </a:lnTo>
                      <a:lnTo>
                        <a:pt x="31" y="321"/>
                      </a:lnTo>
                      <a:lnTo>
                        <a:pt x="38" y="326"/>
                      </a:lnTo>
                      <a:lnTo>
                        <a:pt x="47" y="328"/>
                      </a:lnTo>
                      <a:lnTo>
                        <a:pt x="200" y="328"/>
                      </a:lnTo>
                      <a:lnTo>
                        <a:pt x="200" y="328"/>
                      </a:lnTo>
                      <a:lnTo>
                        <a:pt x="209" y="326"/>
                      </a:lnTo>
                      <a:lnTo>
                        <a:pt x="214" y="321"/>
                      </a:lnTo>
                      <a:lnTo>
                        <a:pt x="220" y="316"/>
                      </a:lnTo>
                      <a:lnTo>
                        <a:pt x="221" y="306"/>
                      </a:lnTo>
                      <a:lnTo>
                        <a:pt x="240" y="123"/>
                      </a:lnTo>
                      <a:lnTo>
                        <a:pt x="240" y="123"/>
                      </a:lnTo>
                      <a:lnTo>
                        <a:pt x="238" y="116"/>
                      </a:lnTo>
                      <a:lnTo>
                        <a:pt x="234" y="109"/>
                      </a:lnTo>
                      <a:lnTo>
                        <a:pt x="229" y="105"/>
                      </a:lnTo>
                      <a:lnTo>
                        <a:pt x="220" y="103"/>
                      </a:lnTo>
                      <a:lnTo>
                        <a:pt x="220" y="103"/>
                      </a:lnTo>
                      <a:close/>
                      <a:moveTo>
                        <a:pt x="82" y="287"/>
                      </a:moveTo>
                      <a:lnTo>
                        <a:pt x="51" y="287"/>
                      </a:lnTo>
                      <a:lnTo>
                        <a:pt x="42" y="143"/>
                      </a:lnTo>
                      <a:lnTo>
                        <a:pt x="82" y="143"/>
                      </a:lnTo>
                      <a:lnTo>
                        <a:pt x="82" y="287"/>
                      </a:lnTo>
                      <a:close/>
                      <a:moveTo>
                        <a:pt x="144" y="287"/>
                      </a:moveTo>
                      <a:lnTo>
                        <a:pt x="104" y="287"/>
                      </a:lnTo>
                      <a:lnTo>
                        <a:pt x="104" y="143"/>
                      </a:lnTo>
                      <a:lnTo>
                        <a:pt x="144" y="143"/>
                      </a:lnTo>
                      <a:lnTo>
                        <a:pt x="144" y="287"/>
                      </a:lnTo>
                      <a:close/>
                      <a:moveTo>
                        <a:pt x="194" y="287"/>
                      </a:moveTo>
                      <a:lnTo>
                        <a:pt x="163" y="287"/>
                      </a:lnTo>
                      <a:lnTo>
                        <a:pt x="163" y="143"/>
                      </a:lnTo>
                      <a:lnTo>
                        <a:pt x="205" y="143"/>
                      </a:lnTo>
                      <a:lnTo>
                        <a:pt x="194" y="28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42"/>
                <p:cNvSpPr>
                  <a:spLocks/>
                </p:cNvSpPr>
                <p:nvPr/>
              </p:nvSpPr>
              <p:spPr bwMode="auto">
                <a:xfrm>
                  <a:off x="5081588" y="3397250"/>
                  <a:ext cx="195263" cy="31750"/>
                </a:xfrm>
                <a:custGeom>
                  <a:avLst/>
                  <a:gdLst/>
                  <a:ahLst/>
                  <a:cxnLst>
                    <a:cxn ang="0">
                      <a:pos x="216" y="0"/>
                    </a:cxn>
                    <a:cxn ang="0">
                      <a:pos x="31" y="0"/>
                    </a:cxn>
                    <a:cxn ang="0">
                      <a:pos x="31" y="0"/>
                    </a:cxn>
                    <a:cxn ang="0">
                      <a:pos x="26" y="0"/>
                    </a:cxn>
                    <a:cxn ang="0">
                      <a:pos x="20" y="2"/>
                    </a:cxn>
                    <a:cxn ang="0">
                      <a:pos x="15" y="5"/>
                    </a:cxn>
                    <a:cxn ang="0">
                      <a:pos x="9" y="9"/>
                    </a:cxn>
                    <a:cxn ang="0">
                      <a:pos x="6" y="12"/>
                    </a:cxn>
                    <a:cxn ang="0">
                      <a:pos x="4" y="18"/>
                    </a:cxn>
                    <a:cxn ang="0">
                      <a:pos x="2" y="23"/>
                    </a:cxn>
                    <a:cxn ang="0">
                      <a:pos x="0" y="31"/>
                    </a:cxn>
                    <a:cxn ang="0">
                      <a:pos x="0" y="40"/>
                    </a:cxn>
                    <a:cxn ang="0">
                      <a:pos x="247" y="40"/>
                    </a:cxn>
                    <a:cxn ang="0">
                      <a:pos x="247" y="31"/>
                    </a:cxn>
                    <a:cxn ang="0">
                      <a:pos x="247" y="31"/>
                    </a:cxn>
                    <a:cxn ang="0">
                      <a:pos x="245" y="23"/>
                    </a:cxn>
                    <a:cxn ang="0">
                      <a:pos x="243" y="18"/>
                    </a:cxn>
                    <a:cxn ang="0">
                      <a:pos x="241" y="12"/>
                    </a:cxn>
                    <a:cxn ang="0">
                      <a:pos x="238" y="9"/>
                    </a:cxn>
                    <a:cxn ang="0">
                      <a:pos x="232" y="5"/>
                    </a:cxn>
                    <a:cxn ang="0">
                      <a:pos x="227" y="2"/>
                    </a:cxn>
                    <a:cxn ang="0">
                      <a:pos x="221" y="0"/>
                    </a:cxn>
                    <a:cxn ang="0">
                      <a:pos x="216" y="0"/>
                    </a:cxn>
                    <a:cxn ang="0">
                      <a:pos x="216" y="0"/>
                    </a:cxn>
                  </a:cxnLst>
                  <a:rect l="0" t="0" r="r" b="b"/>
                  <a:pathLst>
                    <a:path w="247" h="40">
                      <a:moveTo>
                        <a:pt x="216" y="0"/>
                      </a:moveTo>
                      <a:lnTo>
                        <a:pt x="31" y="0"/>
                      </a:lnTo>
                      <a:lnTo>
                        <a:pt x="31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5" y="5"/>
                      </a:lnTo>
                      <a:lnTo>
                        <a:pt x="9" y="9"/>
                      </a:lnTo>
                      <a:lnTo>
                        <a:pt x="6" y="12"/>
                      </a:lnTo>
                      <a:lnTo>
                        <a:pt x="4" y="18"/>
                      </a:lnTo>
                      <a:lnTo>
                        <a:pt x="2" y="23"/>
                      </a:lnTo>
                      <a:lnTo>
                        <a:pt x="0" y="31"/>
                      </a:lnTo>
                      <a:lnTo>
                        <a:pt x="0" y="40"/>
                      </a:lnTo>
                      <a:lnTo>
                        <a:pt x="247" y="40"/>
                      </a:lnTo>
                      <a:lnTo>
                        <a:pt x="247" y="31"/>
                      </a:lnTo>
                      <a:lnTo>
                        <a:pt x="247" y="31"/>
                      </a:lnTo>
                      <a:lnTo>
                        <a:pt x="245" y="23"/>
                      </a:lnTo>
                      <a:lnTo>
                        <a:pt x="243" y="18"/>
                      </a:lnTo>
                      <a:lnTo>
                        <a:pt x="241" y="12"/>
                      </a:lnTo>
                      <a:lnTo>
                        <a:pt x="238" y="9"/>
                      </a:lnTo>
                      <a:lnTo>
                        <a:pt x="232" y="5"/>
                      </a:lnTo>
                      <a:lnTo>
                        <a:pt x="227" y="2"/>
                      </a:lnTo>
                      <a:lnTo>
                        <a:pt x="221" y="0"/>
                      </a:lnTo>
                      <a:lnTo>
                        <a:pt x="216" y="0"/>
                      </a:lnTo>
                      <a:lnTo>
                        <a:pt x="216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43"/>
                <p:cNvSpPr>
                  <a:spLocks/>
                </p:cNvSpPr>
                <p:nvPr/>
              </p:nvSpPr>
              <p:spPr bwMode="auto">
                <a:xfrm>
                  <a:off x="5145088" y="3381375"/>
                  <a:ext cx="68263" cy="25400"/>
                </a:xfrm>
                <a:custGeom>
                  <a:avLst/>
                  <a:gdLst/>
                  <a:ahLst/>
                  <a:cxnLst>
                    <a:cxn ang="0">
                      <a:pos x="82" y="0"/>
                    </a:cxn>
                    <a:cxn ang="0">
                      <a:pos x="87" y="31"/>
                    </a:cxn>
                    <a:cxn ang="0">
                      <a:pos x="0" y="31"/>
                    </a:cxn>
                    <a:cxn ang="0">
                      <a:pos x="6" y="0"/>
                    </a:cxn>
                    <a:cxn ang="0">
                      <a:pos x="82" y="0"/>
                    </a:cxn>
                  </a:cxnLst>
                  <a:rect l="0" t="0" r="r" b="b"/>
                  <a:pathLst>
                    <a:path w="87" h="31">
                      <a:moveTo>
                        <a:pt x="82" y="0"/>
                      </a:moveTo>
                      <a:lnTo>
                        <a:pt x="87" y="31"/>
                      </a:lnTo>
                      <a:lnTo>
                        <a:pt x="0" y="31"/>
                      </a:lnTo>
                      <a:lnTo>
                        <a:pt x="6" y="0"/>
                      </a:lnTo>
                      <a:lnTo>
                        <a:pt x="82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44"/>
                <p:cNvSpPr>
                  <a:spLocks/>
                </p:cNvSpPr>
                <p:nvPr/>
              </p:nvSpPr>
              <p:spPr bwMode="auto">
                <a:xfrm>
                  <a:off x="5127625" y="3365500"/>
                  <a:ext cx="101600" cy="58738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8" y="2"/>
                    </a:cxn>
                    <a:cxn ang="0">
                      <a:pos x="13" y="6"/>
                    </a:cxn>
                    <a:cxn ang="0">
                      <a:pos x="9" y="9"/>
                    </a:cxn>
                    <a:cxn ang="0">
                      <a:pos x="8" y="16"/>
                    </a:cxn>
                    <a:cxn ang="0">
                      <a:pos x="0" y="58"/>
                    </a:cxn>
                    <a:cxn ang="0">
                      <a:pos x="0" y="58"/>
                    </a:cxn>
                    <a:cxn ang="0">
                      <a:pos x="2" y="65"/>
                    </a:cxn>
                    <a:cxn ang="0">
                      <a:pos x="4" y="69"/>
                    </a:cxn>
                    <a:cxn ang="0">
                      <a:pos x="9" y="73"/>
                    </a:cxn>
                    <a:cxn ang="0">
                      <a:pos x="15" y="74"/>
                    </a:cxn>
                    <a:cxn ang="0">
                      <a:pos x="116" y="74"/>
                    </a:cxn>
                    <a:cxn ang="0">
                      <a:pos x="116" y="74"/>
                    </a:cxn>
                    <a:cxn ang="0">
                      <a:pos x="122" y="73"/>
                    </a:cxn>
                    <a:cxn ang="0">
                      <a:pos x="127" y="69"/>
                    </a:cxn>
                    <a:cxn ang="0">
                      <a:pos x="129" y="65"/>
                    </a:cxn>
                    <a:cxn ang="0">
                      <a:pos x="129" y="58"/>
                    </a:cxn>
                    <a:cxn ang="0">
                      <a:pos x="124" y="16"/>
                    </a:cxn>
                    <a:cxn ang="0">
                      <a:pos x="124" y="16"/>
                    </a:cxn>
                    <a:cxn ang="0">
                      <a:pos x="122" y="9"/>
                    </a:cxn>
                    <a:cxn ang="0">
                      <a:pos x="118" y="6"/>
                    </a:cxn>
                    <a:cxn ang="0">
                      <a:pos x="113" y="2"/>
                    </a:cxn>
                    <a:cxn ang="0">
                      <a:pos x="105" y="0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29" h="74">
                      <a:moveTo>
                        <a:pt x="105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13" y="6"/>
                      </a:lnTo>
                      <a:lnTo>
                        <a:pt x="9" y="9"/>
                      </a:lnTo>
                      <a:lnTo>
                        <a:pt x="8" y="16"/>
                      </a:lnTo>
                      <a:lnTo>
                        <a:pt x="0" y="58"/>
                      </a:lnTo>
                      <a:lnTo>
                        <a:pt x="0" y="58"/>
                      </a:lnTo>
                      <a:lnTo>
                        <a:pt x="2" y="65"/>
                      </a:lnTo>
                      <a:lnTo>
                        <a:pt x="4" y="69"/>
                      </a:lnTo>
                      <a:lnTo>
                        <a:pt x="9" y="73"/>
                      </a:lnTo>
                      <a:lnTo>
                        <a:pt x="15" y="74"/>
                      </a:lnTo>
                      <a:lnTo>
                        <a:pt x="116" y="74"/>
                      </a:lnTo>
                      <a:lnTo>
                        <a:pt x="116" y="74"/>
                      </a:lnTo>
                      <a:lnTo>
                        <a:pt x="122" y="73"/>
                      </a:lnTo>
                      <a:lnTo>
                        <a:pt x="127" y="69"/>
                      </a:lnTo>
                      <a:lnTo>
                        <a:pt x="129" y="65"/>
                      </a:lnTo>
                      <a:lnTo>
                        <a:pt x="129" y="58"/>
                      </a:lnTo>
                      <a:lnTo>
                        <a:pt x="124" y="16"/>
                      </a:lnTo>
                      <a:lnTo>
                        <a:pt x="124" y="16"/>
                      </a:lnTo>
                      <a:lnTo>
                        <a:pt x="122" y="9"/>
                      </a:lnTo>
                      <a:lnTo>
                        <a:pt x="118" y="6"/>
                      </a:lnTo>
                      <a:lnTo>
                        <a:pt x="113" y="2"/>
                      </a:lnTo>
                      <a:lnTo>
                        <a:pt x="105" y="0"/>
                      </a:lnTo>
                      <a:lnTo>
                        <a:pt x="105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45"/>
                <p:cNvSpPr>
                  <a:spLocks/>
                </p:cNvSpPr>
                <p:nvPr/>
              </p:nvSpPr>
              <p:spPr bwMode="auto">
                <a:xfrm>
                  <a:off x="5086350" y="3446463"/>
                  <a:ext cx="184150" cy="179388"/>
                </a:xfrm>
                <a:custGeom>
                  <a:avLst/>
                  <a:gdLst/>
                  <a:ahLst/>
                  <a:cxnLst>
                    <a:cxn ang="0">
                      <a:pos x="2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0" y="2"/>
                    </a:cxn>
                    <a:cxn ang="0">
                      <a:pos x="5" y="6"/>
                    </a:cxn>
                    <a:cxn ang="0">
                      <a:pos x="1" y="13"/>
                    </a:cxn>
                    <a:cxn ang="0">
                      <a:pos x="0" y="20"/>
                    </a:cxn>
                    <a:cxn ang="0">
                      <a:pos x="16" y="203"/>
                    </a:cxn>
                    <a:cxn ang="0">
                      <a:pos x="16" y="203"/>
                    </a:cxn>
                    <a:cxn ang="0">
                      <a:pos x="20" y="213"/>
                    </a:cxn>
                    <a:cxn ang="0">
                      <a:pos x="23" y="218"/>
                    </a:cxn>
                    <a:cxn ang="0">
                      <a:pos x="30" y="223"/>
                    </a:cxn>
                    <a:cxn ang="0">
                      <a:pos x="39" y="225"/>
                    </a:cxn>
                    <a:cxn ang="0">
                      <a:pos x="192" y="225"/>
                    </a:cxn>
                    <a:cxn ang="0">
                      <a:pos x="192" y="225"/>
                    </a:cxn>
                    <a:cxn ang="0">
                      <a:pos x="201" y="223"/>
                    </a:cxn>
                    <a:cxn ang="0">
                      <a:pos x="206" y="218"/>
                    </a:cxn>
                    <a:cxn ang="0">
                      <a:pos x="212" y="213"/>
                    </a:cxn>
                    <a:cxn ang="0">
                      <a:pos x="213" y="203"/>
                    </a:cxn>
                    <a:cxn ang="0">
                      <a:pos x="232" y="20"/>
                    </a:cxn>
                    <a:cxn ang="0">
                      <a:pos x="232" y="20"/>
                    </a:cxn>
                    <a:cxn ang="0">
                      <a:pos x="230" y="13"/>
                    </a:cxn>
                    <a:cxn ang="0">
                      <a:pos x="226" y="6"/>
                    </a:cxn>
                    <a:cxn ang="0">
                      <a:pos x="221" y="2"/>
                    </a:cxn>
                    <a:cxn ang="0">
                      <a:pos x="212" y="0"/>
                    </a:cxn>
                    <a:cxn ang="0">
                      <a:pos x="212" y="0"/>
                    </a:cxn>
                  </a:cxnLst>
                  <a:rect l="0" t="0" r="r" b="b"/>
                  <a:pathLst>
                    <a:path w="232" h="225">
                      <a:moveTo>
                        <a:pt x="212" y="0"/>
                      </a:move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0" y="2"/>
                      </a:lnTo>
                      <a:lnTo>
                        <a:pt x="5" y="6"/>
                      </a:lnTo>
                      <a:lnTo>
                        <a:pt x="1" y="13"/>
                      </a:lnTo>
                      <a:lnTo>
                        <a:pt x="0" y="20"/>
                      </a:lnTo>
                      <a:lnTo>
                        <a:pt x="16" y="203"/>
                      </a:lnTo>
                      <a:lnTo>
                        <a:pt x="16" y="203"/>
                      </a:lnTo>
                      <a:lnTo>
                        <a:pt x="20" y="213"/>
                      </a:lnTo>
                      <a:lnTo>
                        <a:pt x="23" y="218"/>
                      </a:lnTo>
                      <a:lnTo>
                        <a:pt x="30" y="223"/>
                      </a:lnTo>
                      <a:lnTo>
                        <a:pt x="39" y="225"/>
                      </a:lnTo>
                      <a:lnTo>
                        <a:pt x="192" y="225"/>
                      </a:lnTo>
                      <a:lnTo>
                        <a:pt x="192" y="225"/>
                      </a:lnTo>
                      <a:lnTo>
                        <a:pt x="201" y="223"/>
                      </a:lnTo>
                      <a:lnTo>
                        <a:pt x="206" y="218"/>
                      </a:lnTo>
                      <a:lnTo>
                        <a:pt x="212" y="213"/>
                      </a:lnTo>
                      <a:lnTo>
                        <a:pt x="213" y="203"/>
                      </a:lnTo>
                      <a:lnTo>
                        <a:pt x="232" y="20"/>
                      </a:lnTo>
                      <a:lnTo>
                        <a:pt x="232" y="20"/>
                      </a:lnTo>
                      <a:lnTo>
                        <a:pt x="230" y="13"/>
                      </a:lnTo>
                      <a:lnTo>
                        <a:pt x="226" y="6"/>
                      </a:lnTo>
                      <a:lnTo>
                        <a:pt x="221" y="2"/>
                      </a:lnTo>
                      <a:lnTo>
                        <a:pt x="212" y="0"/>
                      </a:lnTo>
                      <a:lnTo>
                        <a:pt x="212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46"/>
                <p:cNvSpPr>
                  <a:spLocks/>
                </p:cNvSpPr>
                <p:nvPr/>
              </p:nvSpPr>
              <p:spPr bwMode="auto">
                <a:xfrm>
                  <a:off x="5114925" y="3478213"/>
                  <a:ext cx="30163" cy="114300"/>
                </a:xfrm>
                <a:custGeom>
                  <a:avLst/>
                  <a:gdLst/>
                  <a:ahLst/>
                  <a:cxnLst>
                    <a:cxn ang="0">
                      <a:pos x="40" y="144"/>
                    </a:cxn>
                    <a:cxn ang="0">
                      <a:pos x="9" y="144"/>
                    </a:cxn>
                    <a:cxn ang="0">
                      <a:pos x="0" y="0"/>
                    </a:cxn>
                    <a:cxn ang="0">
                      <a:pos x="40" y="0"/>
                    </a:cxn>
                    <a:cxn ang="0">
                      <a:pos x="40" y="144"/>
                    </a:cxn>
                  </a:cxnLst>
                  <a:rect l="0" t="0" r="r" b="b"/>
                  <a:pathLst>
                    <a:path w="40" h="144">
                      <a:moveTo>
                        <a:pt x="40" y="144"/>
                      </a:moveTo>
                      <a:lnTo>
                        <a:pt x="9" y="144"/>
                      </a:lnTo>
                      <a:lnTo>
                        <a:pt x="0" y="0"/>
                      </a:lnTo>
                      <a:lnTo>
                        <a:pt x="40" y="0"/>
                      </a:lnTo>
                      <a:lnTo>
                        <a:pt x="40" y="14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Rectangle 47"/>
                <p:cNvSpPr>
                  <a:spLocks noChangeArrowheads="1"/>
                </p:cNvSpPr>
                <p:nvPr/>
              </p:nvSpPr>
              <p:spPr bwMode="auto">
                <a:xfrm>
                  <a:off x="5162550" y="3478213"/>
                  <a:ext cx="31750" cy="1143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48"/>
                <p:cNvSpPr>
                  <a:spLocks/>
                </p:cNvSpPr>
                <p:nvPr/>
              </p:nvSpPr>
              <p:spPr bwMode="auto">
                <a:xfrm>
                  <a:off x="5210175" y="3478213"/>
                  <a:ext cx="33338" cy="114300"/>
                </a:xfrm>
                <a:custGeom>
                  <a:avLst/>
                  <a:gdLst/>
                  <a:ahLst/>
                  <a:cxnLst>
                    <a:cxn ang="0">
                      <a:pos x="31" y="144"/>
                    </a:cxn>
                    <a:cxn ang="0">
                      <a:pos x="0" y="144"/>
                    </a:cxn>
                    <a:cxn ang="0">
                      <a:pos x="0" y="0"/>
                    </a:cxn>
                    <a:cxn ang="0">
                      <a:pos x="42" y="0"/>
                    </a:cxn>
                    <a:cxn ang="0">
                      <a:pos x="31" y="144"/>
                    </a:cxn>
                  </a:cxnLst>
                  <a:rect l="0" t="0" r="r" b="b"/>
                  <a:pathLst>
                    <a:path w="42" h="144">
                      <a:moveTo>
                        <a:pt x="3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42" y="0"/>
                      </a:lnTo>
                      <a:lnTo>
                        <a:pt x="31" y="14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5" name="Rectangle 34"/>
              <p:cNvSpPr/>
              <p:nvPr/>
            </p:nvSpPr>
            <p:spPr>
              <a:xfrm>
                <a:off x="3500398" y="3000378"/>
                <a:ext cx="2772274" cy="220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chemeClr val="bg2">
                        <a:lumMod val="10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小语种</a:t>
                </a:r>
                <a:r>
                  <a:rPr lang="zh-CN" altLang="en-US" sz="1200" dirty="0">
                    <a:solidFill>
                      <a:schemeClr val="bg2">
                        <a:lumMod val="10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（具体搜索日语、韩语、法语，取平均数为返回数量</a:t>
                </a:r>
                <a:r>
                  <a:rPr lang="zh-CN" altLang="en-US" sz="1100" dirty="0">
                    <a:solidFill>
                      <a:schemeClr val="bg1">
                        <a:lumMod val="65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）</a:t>
                </a:r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4829175" y="409996"/>
            <a:ext cx="253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B7E8FCC3-D188-4BFF-829A-3BC7D531DB5F}"/>
              </a:ext>
            </a:extLst>
          </p:cNvPr>
          <p:cNvSpPr/>
          <p:nvPr/>
        </p:nvSpPr>
        <p:spPr>
          <a:xfrm>
            <a:off x="1642249" y="995920"/>
            <a:ext cx="9340984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通过在各大搜索平台对关键词进行检索来获得对各种教程的需求量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我们选择的搜索平台有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bilibili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网站、新浪微博、百度和三大视频网站（腾讯、优酷、爱奇艺）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我们选择的关键词有饭制、视频、修图、舞蹈、小语种、语言</a:t>
            </a:r>
            <a:endParaRPr lang="ms-MY" sz="1600" dirty="0">
              <a:solidFill>
                <a:schemeClr val="tx1">
                  <a:lumMod val="95000"/>
                  <a:lumOff val="5000"/>
                </a:scheme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E5A8A1A-3FF8-45A8-A39C-8E988FFC2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59096"/>
              </p:ext>
            </p:extLst>
          </p:nvPr>
        </p:nvGraphicFramePr>
        <p:xfrm>
          <a:off x="1926728" y="2914062"/>
          <a:ext cx="4099053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6351">
                  <a:extLst>
                    <a:ext uri="{9D8B030D-6E8A-4147-A177-3AD203B41FA5}">
                      <a16:colId xmlns:a16="http://schemas.microsoft.com/office/drawing/2014/main" val="1120983831"/>
                    </a:ext>
                  </a:extLst>
                </a:gridCol>
                <a:gridCol w="1366351">
                  <a:extLst>
                    <a:ext uri="{9D8B030D-6E8A-4147-A177-3AD203B41FA5}">
                      <a16:colId xmlns:a16="http://schemas.microsoft.com/office/drawing/2014/main" val="2855722450"/>
                    </a:ext>
                  </a:extLst>
                </a:gridCol>
                <a:gridCol w="1366351">
                  <a:extLst>
                    <a:ext uri="{9D8B030D-6E8A-4147-A177-3AD203B41FA5}">
                      <a16:colId xmlns:a16="http://schemas.microsoft.com/office/drawing/2014/main" val="1945259883"/>
                    </a:ext>
                  </a:extLst>
                </a:gridCol>
              </a:tblGrid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返回数量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最大</a:t>
                      </a:r>
                      <a:r>
                        <a:rPr lang="zh-CN" altLang="en-US" sz="1400" kern="100" dirty="0">
                          <a:effectLst/>
                        </a:rPr>
                        <a:t>观看量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3208592915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</a:t>
                      </a:r>
                      <a:r>
                        <a:rPr lang="zh-CN" sz="1400" kern="100">
                          <a:effectLst/>
                        </a:rPr>
                        <a:t>站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999+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万次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4030852106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新浪微博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25546792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281</a:t>
                      </a:r>
                      <a:r>
                        <a:rPr lang="zh-CN" sz="1400" kern="100">
                          <a:effectLst/>
                        </a:rPr>
                        <a:t>万次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1371932610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三大视频网站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999+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406</a:t>
                      </a:r>
                      <a:r>
                        <a:rPr lang="zh-CN" altLang="en-US" sz="1400" kern="100" dirty="0">
                          <a:effectLst/>
                        </a:rPr>
                        <a:t>万次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460721449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百度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6,320,000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1096172366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BCD4831-5006-4F15-B647-BD8899540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022440"/>
              </p:ext>
            </p:extLst>
          </p:nvPr>
        </p:nvGraphicFramePr>
        <p:xfrm>
          <a:off x="6741920" y="2914059"/>
          <a:ext cx="4120365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3455">
                  <a:extLst>
                    <a:ext uri="{9D8B030D-6E8A-4147-A177-3AD203B41FA5}">
                      <a16:colId xmlns:a16="http://schemas.microsoft.com/office/drawing/2014/main" val="1976321395"/>
                    </a:ext>
                  </a:extLst>
                </a:gridCol>
                <a:gridCol w="1373455">
                  <a:extLst>
                    <a:ext uri="{9D8B030D-6E8A-4147-A177-3AD203B41FA5}">
                      <a16:colId xmlns:a16="http://schemas.microsoft.com/office/drawing/2014/main" val="3434597416"/>
                    </a:ext>
                  </a:extLst>
                </a:gridCol>
                <a:gridCol w="1373455">
                  <a:extLst>
                    <a:ext uri="{9D8B030D-6E8A-4147-A177-3AD203B41FA5}">
                      <a16:colId xmlns:a16="http://schemas.microsoft.com/office/drawing/2014/main" val="461699308"/>
                    </a:ext>
                  </a:extLst>
                </a:gridCol>
              </a:tblGrid>
              <a:tr h="2086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返回数量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400" kern="100" dirty="0">
                          <a:effectLst/>
                        </a:rPr>
                        <a:t>最大</a:t>
                      </a:r>
                      <a:r>
                        <a:rPr lang="zh-CN" altLang="en-US" sz="1400" kern="100" dirty="0">
                          <a:effectLst/>
                        </a:rPr>
                        <a:t>观看量</a:t>
                      </a:r>
                      <a:endParaRPr lang="zh-CN" altLang="zh-CN" sz="14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extLst>
                  <a:ext uri="{0D108BD9-81ED-4DB2-BD59-A6C34878D82A}">
                    <a16:rowId xmlns:a16="http://schemas.microsoft.com/office/drawing/2014/main" val="4108495420"/>
                  </a:ext>
                </a:extLst>
              </a:tr>
              <a:tr h="2086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</a:t>
                      </a:r>
                      <a:r>
                        <a:rPr lang="zh-CN" sz="1400" kern="100">
                          <a:effectLst/>
                        </a:rPr>
                        <a:t>站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999+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15.6</a:t>
                      </a:r>
                      <a:r>
                        <a:rPr lang="zh-CN" sz="1400" kern="100">
                          <a:effectLst/>
                        </a:rPr>
                        <a:t>万次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extLst>
                  <a:ext uri="{0D108BD9-81ED-4DB2-BD59-A6C34878D82A}">
                    <a16:rowId xmlns:a16="http://schemas.microsoft.com/office/drawing/2014/main" val="1812728304"/>
                  </a:ext>
                </a:extLst>
              </a:tr>
              <a:tr h="2086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新浪微博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41868555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527</a:t>
                      </a:r>
                      <a:r>
                        <a:rPr lang="zh-CN" sz="1400" kern="100">
                          <a:effectLst/>
                        </a:rPr>
                        <a:t>万次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extLst>
                  <a:ext uri="{0D108BD9-81ED-4DB2-BD59-A6C34878D82A}">
                    <a16:rowId xmlns:a16="http://schemas.microsoft.com/office/drawing/2014/main" val="220378704"/>
                  </a:ext>
                </a:extLst>
              </a:tr>
              <a:tr h="2086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三大视频网站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999+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255.5</a:t>
                      </a:r>
                      <a:r>
                        <a:rPr lang="zh-CN" sz="1400" kern="100">
                          <a:effectLst/>
                        </a:rPr>
                        <a:t>万次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extLst>
                  <a:ext uri="{0D108BD9-81ED-4DB2-BD59-A6C34878D82A}">
                    <a16:rowId xmlns:a16="http://schemas.microsoft.com/office/drawing/2014/main" val="834521947"/>
                  </a:ext>
                </a:extLst>
              </a:tr>
              <a:tr h="2086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百度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37000000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411" marR="89411" marT="0" marB="0"/>
                </a:tc>
                <a:extLst>
                  <a:ext uri="{0D108BD9-81ED-4DB2-BD59-A6C34878D82A}">
                    <a16:rowId xmlns:a16="http://schemas.microsoft.com/office/drawing/2014/main" val="43698859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2181611-E81C-40FF-8145-E0EB0DA06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41014"/>
              </p:ext>
            </p:extLst>
          </p:nvPr>
        </p:nvGraphicFramePr>
        <p:xfrm>
          <a:off x="1926728" y="5036919"/>
          <a:ext cx="4099053" cy="1037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6351">
                  <a:extLst>
                    <a:ext uri="{9D8B030D-6E8A-4147-A177-3AD203B41FA5}">
                      <a16:colId xmlns:a16="http://schemas.microsoft.com/office/drawing/2014/main" val="1145823278"/>
                    </a:ext>
                  </a:extLst>
                </a:gridCol>
                <a:gridCol w="1366351">
                  <a:extLst>
                    <a:ext uri="{9D8B030D-6E8A-4147-A177-3AD203B41FA5}">
                      <a16:colId xmlns:a16="http://schemas.microsoft.com/office/drawing/2014/main" val="1231213012"/>
                    </a:ext>
                  </a:extLst>
                </a:gridCol>
                <a:gridCol w="1366351">
                  <a:extLst>
                    <a:ext uri="{9D8B030D-6E8A-4147-A177-3AD203B41FA5}">
                      <a16:colId xmlns:a16="http://schemas.microsoft.com/office/drawing/2014/main" val="3633188578"/>
                    </a:ext>
                  </a:extLst>
                </a:gridCol>
              </a:tblGrid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 </a:t>
                      </a: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返回数量</a:t>
                      </a:r>
                      <a:endParaRPr lang="zh-CN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>
                          <a:effectLst/>
                        </a:rPr>
                        <a:t>最大</a:t>
                      </a:r>
                      <a:r>
                        <a:rPr lang="zh-CN" altLang="en-US" sz="1200" kern="100" dirty="0">
                          <a:effectLst/>
                        </a:rPr>
                        <a:t>观看量</a:t>
                      </a:r>
                      <a:endParaRPr lang="zh-CN" altLang="zh-CN" sz="12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extLst>
                  <a:ext uri="{0D108BD9-81ED-4DB2-BD59-A6C34878D82A}">
                    <a16:rowId xmlns:a16="http://schemas.microsoft.com/office/drawing/2014/main" val="483648777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B</a:t>
                      </a:r>
                      <a:r>
                        <a:rPr lang="zh-CN" sz="1300" kern="100">
                          <a:effectLst/>
                        </a:rPr>
                        <a:t>站</a:t>
                      </a:r>
                      <a:endParaRPr lang="zh-CN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999+</a:t>
                      </a: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447.1</a:t>
                      </a:r>
                      <a:r>
                        <a:rPr lang="zh-CN" sz="1300" kern="100">
                          <a:effectLst/>
                        </a:rPr>
                        <a:t>万次</a:t>
                      </a:r>
                      <a:endParaRPr lang="zh-CN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extLst>
                  <a:ext uri="{0D108BD9-81ED-4DB2-BD59-A6C34878D82A}">
                    <a16:rowId xmlns:a16="http://schemas.microsoft.com/office/drawing/2014/main" val="1384025724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新浪微博</a:t>
                      </a:r>
                      <a:endParaRPr lang="zh-CN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350579475</a:t>
                      </a: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3394</a:t>
                      </a:r>
                      <a:r>
                        <a:rPr lang="zh-CN" sz="1300" kern="100">
                          <a:effectLst/>
                        </a:rPr>
                        <a:t>万次</a:t>
                      </a:r>
                      <a:endParaRPr lang="zh-CN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extLst>
                  <a:ext uri="{0D108BD9-81ED-4DB2-BD59-A6C34878D82A}">
                    <a16:rowId xmlns:a16="http://schemas.microsoft.com/office/drawing/2014/main" val="2611674342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</a:rPr>
                        <a:t>三大</a:t>
                      </a:r>
                      <a:r>
                        <a:rPr lang="zh-CN" sz="1300" kern="100" dirty="0">
                          <a:effectLst/>
                        </a:rPr>
                        <a:t>视频</a:t>
                      </a:r>
                      <a:r>
                        <a:rPr lang="zh-CN" altLang="en-US" sz="1300" kern="100" dirty="0">
                          <a:effectLst/>
                        </a:rPr>
                        <a:t>网站</a:t>
                      </a: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999+</a:t>
                      </a: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</a:rPr>
                        <a:t>3.4</a:t>
                      </a:r>
                      <a:r>
                        <a:rPr lang="zh-CN" altLang="zh-CN" sz="1300" kern="100" dirty="0">
                          <a:effectLst/>
                        </a:rPr>
                        <a:t>亿次</a:t>
                      </a:r>
                      <a:r>
                        <a:rPr lang="en-US" altLang="zh-CN" sz="1300" kern="100" dirty="0">
                          <a:effectLst/>
                        </a:rPr>
                        <a:t>          </a:t>
                      </a:r>
                      <a:endParaRPr lang="zh-CN" altLang="zh-CN" sz="13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extLst>
                  <a:ext uri="{0D108BD9-81ED-4DB2-BD59-A6C34878D82A}">
                    <a16:rowId xmlns:a16="http://schemas.microsoft.com/office/drawing/2014/main" val="3545892771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百度</a:t>
                      </a: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37000000</a:t>
                      </a: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8" marR="88948" marT="0" marB="0"/>
                </a:tc>
                <a:extLst>
                  <a:ext uri="{0D108BD9-81ED-4DB2-BD59-A6C34878D82A}">
                    <a16:rowId xmlns:a16="http://schemas.microsoft.com/office/drawing/2014/main" val="273821827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9DD6FDF-4711-4D4F-A2E7-5102D371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22727"/>
              </p:ext>
            </p:extLst>
          </p:nvPr>
        </p:nvGraphicFramePr>
        <p:xfrm>
          <a:off x="6741920" y="5036919"/>
          <a:ext cx="4099053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6351">
                  <a:extLst>
                    <a:ext uri="{9D8B030D-6E8A-4147-A177-3AD203B41FA5}">
                      <a16:colId xmlns:a16="http://schemas.microsoft.com/office/drawing/2014/main" val="369798604"/>
                    </a:ext>
                  </a:extLst>
                </a:gridCol>
                <a:gridCol w="1366351">
                  <a:extLst>
                    <a:ext uri="{9D8B030D-6E8A-4147-A177-3AD203B41FA5}">
                      <a16:colId xmlns:a16="http://schemas.microsoft.com/office/drawing/2014/main" val="426006164"/>
                    </a:ext>
                  </a:extLst>
                </a:gridCol>
                <a:gridCol w="1366351">
                  <a:extLst>
                    <a:ext uri="{9D8B030D-6E8A-4147-A177-3AD203B41FA5}">
                      <a16:colId xmlns:a16="http://schemas.microsoft.com/office/drawing/2014/main" val="2909921394"/>
                    </a:ext>
                  </a:extLst>
                </a:gridCol>
              </a:tblGrid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返回数量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400" kern="100" dirty="0">
                          <a:effectLst/>
                        </a:rPr>
                        <a:t>最大</a:t>
                      </a:r>
                      <a:r>
                        <a:rPr lang="zh-CN" altLang="en-US" sz="1400" kern="100" dirty="0">
                          <a:effectLst/>
                        </a:rPr>
                        <a:t>观看量</a:t>
                      </a:r>
                      <a:endParaRPr lang="zh-CN" altLang="zh-CN" sz="14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226203284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</a:t>
                      </a:r>
                      <a:r>
                        <a:rPr lang="zh-CN" sz="1400" kern="100">
                          <a:effectLst/>
                        </a:rPr>
                        <a:t>站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999+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14.2</a:t>
                      </a:r>
                      <a:r>
                        <a:rPr lang="zh-CN" sz="1400" kern="100">
                          <a:effectLst/>
                        </a:rPr>
                        <a:t>万次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2063213399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新浪微博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21516758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325</a:t>
                      </a:r>
                      <a:r>
                        <a:rPr lang="zh-CN" sz="1400" kern="100">
                          <a:effectLst/>
                        </a:rPr>
                        <a:t>万次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3958386586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三大</a:t>
                      </a:r>
                      <a:r>
                        <a:rPr lang="zh-CN" sz="1400" kern="100" dirty="0">
                          <a:effectLst/>
                        </a:rPr>
                        <a:t>视频</a:t>
                      </a:r>
                      <a:r>
                        <a:rPr lang="zh-CN" altLang="en-US" sz="1400" kern="100" dirty="0">
                          <a:effectLst/>
                        </a:rPr>
                        <a:t>网站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999+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182</a:t>
                      </a:r>
                      <a:r>
                        <a:rPr lang="zh-CN" altLang="zh-CN" sz="1400" kern="100" dirty="0">
                          <a:effectLst/>
                        </a:rPr>
                        <a:t>万次</a:t>
                      </a:r>
                      <a:endParaRPr lang="zh-CN" altLang="zh-CN" sz="14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2852173188"/>
                  </a:ext>
                </a:extLst>
              </a:tr>
              <a:tr h="207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百度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117400000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8949" marR="88949" marT="0" marB="0"/>
                </a:tc>
                <a:extLst>
                  <a:ext uri="{0D108BD9-81ED-4DB2-BD59-A6C34878D82A}">
                    <a16:rowId xmlns:a16="http://schemas.microsoft.com/office/drawing/2014/main" val="990998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3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1825</Words>
  <Application>Microsoft Office PowerPoint</Application>
  <PresentationFormat>宽屏</PresentationFormat>
  <Paragraphs>294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Open Sans</vt:lpstr>
      <vt:lpstr>Open Sans Light</vt:lpstr>
      <vt:lpstr>阿美简体</vt:lpstr>
      <vt:lpstr>等线</vt:lpstr>
      <vt:lpstr>等线 Light</vt:lpstr>
      <vt:lpstr>方正兰亭粗黑_GBK</vt:lpstr>
      <vt:lpstr>宋体</vt:lpstr>
      <vt:lpstr>微软雅黑</vt:lpstr>
      <vt:lpstr>微软雅黑 Light</vt:lpstr>
      <vt:lpstr>幼圆</vt:lpstr>
      <vt:lpstr>Arial</vt:lpstr>
      <vt:lpstr>Myriad Hebrew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背景介绍：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龙时富</dc:creator>
  <cp:lastModifiedBy>孙 苗苗</cp:lastModifiedBy>
  <cp:revision>127</cp:revision>
  <dcterms:created xsi:type="dcterms:W3CDTF">2016-06-26T03:01:00Z</dcterms:created>
  <dcterms:modified xsi:type="dcterms:W3CDTF">2018-05-12T08:24:55Z</dcterms:modified>
</cp:coreProperties>
</file>